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304" r:id="rId5"/>
    <p:sldId id="306" r:id="rId6"/>
    <p:sldId id="303" r:id="rId7"/>
    <p:sldId id="307" r:id="rId8"/>
    <p:sldId id="320" r:id="rId9"/>
    <p:sldId id="308" r:id="rId10"/>
    <p:sldId id="309" r:id="rId11"/>
    <p:sldId id="310" r:id="rId12"/>
    <p:sldId id="311" r:id="rId13"/>
    <p:sldId id="312" r:id="rId14"/>
    <p:sldId id="314" r:id="rId15"/>
    <p:sldId id="315" r:id="rId16"/>
    <p:sldId id="316" r:id="rId17"/>
    <p:sldId id="317" r:id="rId18"/>
    <p:sldId id="318" r:id="rId19"/>
    <p:sldId id="319" r:id="rId20"/>
    <p:sldId id="321" r:id="rId21"/>
    <p:sldId id="328" r:id="rId22"/>
    <p:sldId id="322" r:id="rId23"/>
    <p:sldId id="323" r:id="rId24"/>
    <p:sldId id="324" r:id="rId25"/>
    <p:sldId id="325" r:id="rId26"/>
    <p:sldId id="329" r:id="rId27"/>
    <p:sldId id="326" r:id="rId28"/>
    <p:sldId id="327" r:id="rId29"/>
    <p:sldId id="330" r:id="rId30"/>
    <p:sldId id="331" r:id="rId31"/>
    <p:sldId id="332" r:id="rId32"/>
    <p:sldId id="338" r:id="rId33"/>
    <p:sldId id="333" r:id="rId34"/>
    <p:sldId id="339" r:id="rId35"/>
    <p:sldId id="334" r:id="rId36"/>
    <p:sldId id="340" r:id="rId37"/>
    <p:sldId id="341" r:id="rId38"/>
    <p:sldId id="335" r:id="rId39"/>
    <p:sldId id="342" r:id="rId40"/>
    <p:sldId id="336" r:id="rId41"/>
    <p:sldId id="343" r:id="rId42"/>
    <p:sldId id="344" r:id="rId4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06F6F"/>
    <a:srgbClr val="1D619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896DDF5-23E0-4D13-A5AD-5EDEDB046C43}" v="83" dt="2022-02-21T10:32:55.25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801" autoAdjust="0"/>
    <p:restoredTop sz="94660"/>
  </p:normalViewPr>
  <p:slideViewPr>
    <p:cSldViewPr snapToGrid="0">
      <p:cViewPr varScale="1">
        <p:scale>
          <a:sx n="69" d="100"/>
          <a:sy n="69" d="100"/>
        </p:scale>
        <p:origin x="380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theme" Target="theme/theme1.xml"/><Relationship Id="rId20" Type="http://schemas.openxmlformats.org/officeDocument/2006/relationships/slide" Target="slides/slide16.xml"/><Relationship Id="rId41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1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854C1057-AF05-4827-A726-2BC05B61238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7" y="0"/>
            <a:ext cx="12187066" cy="6858000"/>
          </a:xfrm>
          <a:prstGeom prst="rect">
            <a:avLst/>
          </a:prstGeom>
        </p:spPr>
      </p:pic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594C02AD-502E-4B98-A386-A3ABB1F37FA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22328" y="2292121"/>
            <a:ext cx="9358537" cy="98488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5800" b="1">
                <a:solidFill>
                  <a:schemeClr val="bg1"/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Block</a:t>
            </a:r>
            <a:endParaRPr lang="en-GB"/>
          </a:p>
        </p:txBody>
      </p:sp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0044D8CE-1D67-4E57-9163-5381117D2E1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22328" y="3302000"/>
            <a:ext cx="9358313" cy="13398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600" b="1">
                <a:solidFill>
                  <a:schemeClr val="bg1"/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3600" b="1">
                <a:solidFill>
                  <a:schemeClr val="bg1"/>
                </a:solidFill>
                <a:latin typeface="Century Gothic" panose="020B0502020202020204" pitchFamily="34" charset="0"/>
              </a:defRPr>
            </a:lvl2pPr>
            <a:lvl3pPr marL="914400" indent="0">
              <a:buNone/>
              <a:defRPr sz="3600" b="1">
                <a:solidFill>
                  <a:schemeClr val="bg1"/>
                </a:solidFill>
                <a:latin typeface="Century Gothic" panose="020B0502020202020204" pitchFamily="34" charset="0"/>
              </a:defRPr>
            </a:lvl3pPr>
            <a:lvl4pPr marL="1371600" indent="0">
              <a:buNone/>
              <a:defRPr sz="3600" b="1">
                <a:solidFill>
                  <a:schemeClr val="bg1"/>
                </a:solidFill>
                <a:latin typeface="Century Gothic" panose="020B0502020202020204" pitchFamily="34" charset="0"/>
              </a:defRPr>
            </a:lvl4pPr>
            <a:lvl5pPr marL="1828800" indent="0">
              <a:buNone/>
              <a:defRPr sz="3600" b="1">
                <a:solidFill>
                  <a:schemeClr val="bg1"/>
                </a:solidFill>
                <a:latin typeface="Century Gothic" panose="020B0502020202020204" pitchFamily="34" charset="0"/>
              </a:defRPr>
            </a:lvl5pPr>
          </a:lstStyle>
          <a:p>
            <a:pPr lvl="0"/>
            <a:r>
              <a:rPr lang="en-US"/>
              <a:t>Step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5347945"/>
      </p:ext>
    </p:extLst>
  </p:cSld>
  <p:clrMapOvr>
    <a:masterClrMapping/>
  </p:clrMapOvr>
  <p:transition spd="slow">
    <p:cover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1 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B96ACA1-465B-415F-A27E-AC4E52E0A31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67" y="1388"/>
            <a:ext cx="12187066" cy="6856612"/>
          </a:xfrm>
          <a:prstGeom prst="rect">
            <a:avLst/>
          </a:prstGeom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BE1E4BE-9E0F-49CD-8833-49DCD09F9AC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61938" y="289357"/>
            <a:ext cx="11712575" cy="89289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200" b="1">
                <a:latin typeface="Century Gothic" panose="020B0502020202020204" pitchFamily="34" charset="0"/>
              </a:defRPr>
            </a:lvl1pPr>
            <a:lvl2pPr marL="457200" indent="0">
              <a:buNone/>
              <a:defRPr sz="1800" b="1">
                <a:latin typeface="Century Gothic" panose="020B0502020202020204" pitchFamily="34" charset="0"/>
              </a:defRPr>
            </a:lvl2pPr>
            <a:lvl3pPr marL="914400" indent="0">
              <a:buNone/>
              <a:defRPr sz="1600" b="1">
                <a:latin typeface="Century Gothic" panose="020B0502020202020204" pitchFamily="34" charset="0"/>
              </a:defRPr>
            </a:lvl3pPr>
            <a:lvl4pPr marL="1371600" indent="0">
              <a:buNone/>
              <a:defRPr sz="1400" b="1">
                <a:latin typeface="Century Gothic" panose="020B0502020202020204" pitchFamily="34" charset="0"/>
              </a:defRPr>
            </a:lvl4pPr>
            <a:lvl5pPr marL="1828800" indent="0">
              <a:buNone/>
              <a:defRPr sz="1400" b="1">
                <a:latin typeface="Century Gothic" panose="020B0502020202020204" pitchFamily="34" charset="0"/>
              </a:defRPr>
            </a:lvl5pPr>
          </a:lstStyle>
          <a:p>
            <a:pPr lvl="0"/>
            <a:r>
              <a:rPr lang="en-US" err="1"/>
              <a:t>TopText</a:t>
            </a:r>
            <a:endParaRPr lang="en-GB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8903ACA9-0E9A-4F1B-A1AC-EE0C3A7AE7EC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61938" y="4286247"/>
            <a:ext cx="11712574" cy="97847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 b="1">
                <a:latin typeface="Century Gothic" panose="020B0502020202020204" pitchFamily="34" charset="0"/>
              </a:defRPr>
            </a:lvl1pPr>
            <a:lvl2pPr marL="457200" indent="0">
              <a:buNone/>
              <a:defRPr b="1">
                <a:latin typeface="Century Gothic" panose="020B0502020202020204" pitchFamily="34" charset="0"/>
              </a:defRPr>
            </a:lvl2pPr>
            <a:lvl3pPr marL="914400" indent="0">
              <a:buNone/>
              <a:defRPr b="1">
                <a:latin typeface="Century Gothic" panose="020B0502020202020204" pitchFamily="34" charset="0"/>
              </a:defRPr>
            </a:lvl3pPr>
            <a:lvl4pPr marL="1371600" indent="0">
              <a:buNone/>
              <a:defRPr b="1">
                <a:latin typeface="Century Gothic" panose="020B0502020202020204" pitchFamily="34" charset="0"/>
              </a:defRPr>
            </a:lvl4pPr>
            <a:lvl5pPr marL="1828800" indent="0">
              <a:buNone/>
              <a:defRPr b="1">
                <a:latin typeface="Century Gothic" panose="020B0502020202020204" pitchFamily="34" charset="0"/>
              </a:defRPr>
            </a:lvl5pPr>
          </a:lstStyle>
          <a:p>
            <a:pPr lvl="0"/>
            <a:r>
              <a:rPr lang="en-GB" err="1"/>
              <a:t>OtherText</a:t>
            </a:r>
            <a:endParaRPr lang="en-GB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8548657A-2678-42DE-AF8E-1F005CA7E566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61938" y="2097088"/>
            <a:ext cx="11712575" cy="133191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4000" b="0">
                <a:latin typeface="Cs Eyfs Font" panose="02000503000000000000" pitchFamily="2" charset="0"/>
              </a:defRPr>
            </a:lvl1pPr>
            <a:lvl2pPr marL="457200" indent="0">
              <a:buNone/>
              <a:defRPr b="1">
                <a:latin typeface="Cs Eyfs Font" panose="02000503000000000000" pitchFamily="2" charset="0"/>
              </a:defRPr>
            </a:lvl2pPr>
            <a:lvl3pPr marL="914400" indent="0">
              <a:buNone/>
              <a:defRPr b="1">
                <a:latin typeface="Cs Eyfs Font" panose="02000503000000000000" pitchFamily="2" charset="0"/>
              </a:defRPr>
            </a:lvl3pPr>
            <a:lvl4pPr marL="1371600" indent="0">
              <a:buNone/>
              <a:defRPr b="1">
                <a:latin typeface="Cs Eyfs Font" panose="02000503000000000000" pitchFamily="2" charset="0"/>
              </a:defRPr>
            </a:lvl4pPr>
            <a:lvl5pPr marL="1828800" indent="0">
              <a:buNone/>
              <a:defRPr b="1">
                <a:latin typeface="Cs Eyfs Font" panose="02000503000000000000" pitchFamily="2" charset="0"/>
              </a:defRPr>
            </a:lvl5pPr>
          </a:lstStyle>
          <a:p>
            <a:pPr lvl="0"/>
            <a:r>
              <a:rPr lang="en-GB" err="1"/>
              <a:t>EYFSText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7435956"/>
      </p:ext>
    </p:extLst>
  </p:cSld>
  <p:clrMapOvr>
    <a:masterClrMapping/>
  </p:clrMapOvr>
  <p:transition spd="slow">
    <p:cover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1 Key Info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DE0BF20-1272-4A66-8D7B-C98EEFAAFAC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67" y="1388"/>
            <a:ext cx="12187066" cy="685661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FFC5C3F-0E06-4616-B9AE-24FDF255647C}"/>
              </a:ext>
            </a:extLst>
          </p:cNvPr>
          <p:cNvSpPr txBox="1"/>
          <p:nvPr userDrawn="1"/>
        </p:nvSpPr>
        <p:spPr>
          <a:xfrm>
            <a:off x="261257" y="272141"/>
            <a:ext cx="116694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>
                <a:effectLst/>
                <a:latin typeface="Century Gothic" panose="020B0502020202020204" pitchFamily="34" charset="0"/>
              </a:rPr>
              <a:t>Key Information</a:t>
            </a:r>
            <a:endParaRPr lang="en-GB" sz="2800">
              <a:latin typeface="Century Gothic" panose="020B0502020202020204" pitchFamily="34" charset="0"/>
            </a:endParaRPr>
          </a:p>
        </p:txBody>
      </p:sp>
      <p:sp>
        <p:nvSpPr>
          <p:cNvPr id="6" name="Text Placeholder 7">
            <a:extLst>
              <a:ext uri="{FF2B5EF4-FFF2-40B4-BE49-F238E27FC236}">
                <a16:creationId xmlns:a16="http://schemas.microsoft.com/office/drawing/2014/main" id="{EBD1FAEE-489F-4553-A82D-A0F68FD77CE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54528" y="2125450"/>
            <a:ext cx="10482943" cy="313927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 b="1">
                <a:latin typeface="Century Gothic" panose="020B0502020202020204" pitchFamily="34" charset="0"/>
              </a:defRPr>
            </a:lvl1pPr>
            <a:lvl2pPr marL="457200" indent="0">
              <a:buNone/>
              <a:defRPr b="1">
                <a:latin typeface="Century Gothic" panose="020B0502020202020204" pitchFamily="34" charset="0"/>
              </a:defRPr>
            </a:lvl2pPr>
            <a:lvl3pPr marL="914400" indent="0">
              <a:buNone/>
              <a:defRPr b="1">
                <a:latin typeface="Century Gothic" panose="020B0502020202020204" pitchFamily="34" charset="0"/>
              </a:defRPr>
            </a:lvl3pPr>
            <a:lvl4pPr marL="1371600" indent="0">
              <a:buNone/>
              <a:defRPr b="1">
                <a:latin typeface="Century Gothic" panose="020B0502020202020204" pitchFamily="34" charset="0"/>
              </a:defRPr>
            </a:lvl4pPr>
            <a:lvl5pPr marL="1828800" indent="0">
              <a:buNone/>
              <a:defRPr b="1">
                <a:latin typeface="Century Gothic" panose="020B0502020202020204" pitchFamily="34" charset="0"/>
              </a:defRPr>
            </a:lvl5pPr>
          </a:lstStyle>
          <a:p>
            <a:pPr lvl="0"/>
            <a:r>
              <a:rPr lang="en-GB" err="1"/>
              <a:t>OtherText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522747"/>
      </p:ext>
    </p:extLst>
  </p:cSld>
  <p:clrMapOvr>
    <a:masterClrMapping/>
  </p:clrMapOvr>
  <p:transition spd="slow">
    <p:cover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1 Question Seg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54D29493-C804-4451-B118-2E791354C52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67" y="1388"/>
            <a:ext cx="12187066" cy="6856612"/>
          </a:xfrm>
          <a:prstGeom prst="rect">
            <a:avLst/>
          </a:prstGeom>
        </p:spPr>
      </p:pic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4EA25F86-9891-481D-B0B2-8D0E62C3CAD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614467" y="2686017"/>
            <a:ext cx="8963066" cy="177514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 b="1">
                <a:latin typeface="Century Gothic" panose="020B0502020202020204" pitchFamily="34" charset="0"/>
              </a:defRPr>
            </a:lvl1pPr>
            <a:lvl2pPr marL="457200" indent="0">
              <a:buNone/>
              <a:defRPr b="1">
                <a:latin typeface="Century Gothic" panose="020B0502020202020204" pitchFamily="34" charset="0"/>
              </a:defRPr>
            </a:lvl2pPr>
            <a:lvl3pPr marL="914400" indent="0">
              <a:buNone/>
              <a:defRPr b="1">
                <a:latin typeface="Century Gothic" panose="020B0502020202020204" pitchFamily="34" charset="0"/>
              </a:defRPr>
            </a:lvl3pPr>
            <a:lvl4pPr marL="1371600" indent="0">
              <a:buNone/>
              <a:defRPr b="1">
                <a:latin typeface="Century Gothic" panose="020B0502020202020204" pitchFamily="34" charset="0"/>
              </a:defRPr>
            </a:lvl4pPr>
            <a:lvl5pPr marL="1828800" indent="0">
              <a:buNone/>
              <a:defRPr b="1">
                <a:latin typeface="Century Gothic" panose="020B0502020202020204" pitchFamily="34" charset="0"/>
              </a:defRPr>
            </a:lvl5pPr>
          </a:lstStyle>
          <a:p>
            <a:pPr lvl="0"/>
            <a:r>
              <a:rPr lang="en-GB" err="1"/>
              <a:t>NowThatWeHave</a:t>
            </a:r>
            <a:r>
              <a:rPr lang="en-GB"/>
              <a:t>…</a:t>
            </a:r>
          </a:p>
          <a:p>
            <a:pPr lvl="0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0474013"/>
      </p:ext>
    </p:extLst>
  </p:cSld>
  <p:clrMapOvr>
    <a:masterClrMapping/>
  </p:clrMapOvr>
  <p:transition spd="slow">
    <p:cover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1 Modelling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B96ACA1-465B-415F-A27E-AC4E52E0A31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67" y="1388"/>
            <a:ext cx="12187066" cy="6856612"/>
          </a:xfrm>
          <a:prstGeom prst="rect">
            <a:avLst/>
          </a:prstGeo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2E1C92A-870D-4E7D-A87D-67B056AD8ED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96621" y="6292757"/>
            <a:ext cx="7213600" cy="37589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 b="1">
                <a:solidFill>
                  <a:srgbClr val="706F6F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GB" err="1"/>
              <a:t>QuestionType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BE1E4BE-9E0F-49CD-8833-49DCD09F9AC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61938" y="289357"/>
            <a:ext cx="11712575" cy="89289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200" b="1">
                <a:latin typeface="Century Gothic" panose="020B0502020202020204" pitchFamily="34" charset="0"/>
              </a:defRPr>
            </a:lvl1pPr>
            <a:lvl2pPr marL="457200" indent="0">
              <a:buNone/>
              <a:defRPr sz="1800" b="1">
                <a:latin typeface="Century Gothic" panose="020B0502020202020204" pitchFamily="34" charset="0"/>
              </a:defRPr>
            </a:lvl2pPr>
            <a:lvl3pPr marL="914400" indent="0">
              <a:buNone/>
              <a:defRPr sz="1600" b="1">
                <a:latin typeface="Century Gothic" panose="020B0502020202020204" pitchFamily="34" charset="0"/>
              </a:defRPr>
            </a:lvl3pPr>
            <a:lvl4pPr marL="1371600" indent="0">
              <a:buNone/>
              <a:defRPr sz="1400" b="1">
                <a:latin typeface="Century Gothic" panose="020B0502020202020204" pitchFamily="34" charset="0"/>
              </a:defRPr>
            </a:lvl4pPr>
            <a:lvl5pPr marL="1828800" indent="0">
              <a:buNone/>
              <a:defRPr sz="1400" b="1">
                <a:latin typeface="Century Gothic" panose="020B0502020202020204" pitchFamily="34" charset="0"/>
              </a:defRPr>
            </a:lvl5pPr>
          </a:lstStyle>
          <a:p>
            <a:pPr lvl="0"/>
            <a:r>
              <a:rPr lang="en-US" err="1"/>
              <a:t>TopText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494879"/>
      </p:ext>
    </p:extLst>
  </p:cSld>
  <p:clrMapOvr>
    <a:masterClrMapping/>
  </p:clrMapOvr>
  <p:transition spd="slow">
    <p:cover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1 Final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shape&#10;&#10;Description automatically generated">
            <a:extLst>
              <a:ext uri="{FF2B5EF4-FFF2-40B4-BE49-F238E27FC236}">
                <a16:creationId xmlns:a16="http://schemas.microsoft.com/office/drawing/2014/main" id="{0C1C4012-7719-432A-83EF-309937DED14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7" y="0"/>
            <a:ext cx="12187066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9A9F728-C6EB-47CB-B5D7-D5F33BE65698}"/>
              </a:ext>
            </a:extLst>
          </p:cNvPr>
          <p:cNvSpPr txBox="1"/>
          <p:nvPr userDrawn="1"/>
        </p:nvSpPr>
        <p:spPr>
          <a:xfrm>
            <a:off x="415636" y="2068945"/>
            <a:ext cx="780472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>
                <a:solidFill>
                  <a:schemeClr val="bg1"/>
                </a:solidFill>
                <a:latin typeface="Century Gothic" panose="020B0502020202020204" pitchFamily="34" charset="0"/>
              </a:rPr>
              <a:t>You’re ready to progress!</a:t>
            </a:r>
          </a:p>
          <a:p>
            <a:r>
              <a:rPr lang="en-GB" sz="4800" b="1">
                <a:solidFill>
                  <a:schemeClr val="bg1"/>
                </a:solidFill>
                <a:latin typeface="Century Gothic" panose="020B0502020202020204" pitchFamily="34" charset="0"/>
              </a:rPr>
              <a:t>Now apply your learning by trying some questions.</a:t>
            </a:r>
          </a:p>
        </p:txBody>
      </p:sp>
    </p:spTree>
    <p:extLst>
      <p:ext uri="{BB962C8B-B14F-4D97-AF65-F5344CB8AC3E}">
        <p14:creationId xmlns:p14="http://schemas.microsoft.com/office/powerpoint/2010/main" val="2165900069"/>
      </p:ext>
    </p:extLst>
  </p:cSld>
  <p:clrMapOvr>
    <a:masterClrMapping/>
  </p:clrMapOvr>
  <p:transition spd="slow">
    <p:cover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2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aphical user interface, text, application, chat or text message&#10;&#10;Description automatically generated">
            <a:extLst>
              <a:ext uri="{FF2B5EF4-FFF2-40B4-BE49-F238E27FC236}">
                <a16:creationId xmlns:a16="http://schemas.microsoft.com/office/drawing/2014/main" id="{9D1C47C1-F489-4151-BA47-98D340016D8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7066" cy="6858000"/>
          </a:xfrm>
          <a:prstGeom prst="rect">
            <a:avLst/>
          </a:prstGeom>
        </p:spPr>
      </p:pic>
      <p:sp>
        <p:nvSpPr>
          <p:cNvPr id="4" name="Text Placeholder 15">
            <a:extLst>
              <a:ext uri="{FF2B5EF4-FFF2-40B4-BE49-F238E27FC236}">
                <a16:creationId xmlns:a16="http://schemas.microsoft.com/office/drawing/2014/main" id="{E3605F4E-4C43-46EC-8934-22EA59D5E88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22328" y="2292121"/>
            <a:ext cx="9358537" cy="98488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5800" b="1">
                <a:solidFill>
                  <a:schemeClr val="bg1"/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Block</a:t>
            </a:r>
            <a:endParaRPr lang="en-GB"/>
          </a:p>
        </p:txBody>
      </p:sp>
      <p:sp>
        <p:nvSpPr>
          <p:cNvPr id="5" name="Text Placeholder 19">
            <a:extLst>
              <a:ext uri="{FF2B5EF4-FFF2-40B4-BE49-F238E27FC236}">
                <a16:creationId xmlns:a16="http://schemas.microsoft.com/office/drawing/2014/main" id="{780E15B4-FE92-4C20-B574-A6ADFC1D308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22328" y="3302000"/>
            <a:ext cx="9358313" cy="13398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600" b="1">
                <a:solidFill>
                  <a:srgbClr val="1D619C"/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3600" b="1">
                <a:solidFill>
                  <a:schemeClr val="bg1"/>
                </a:solidFill>
                <a:latin typeface="Century Gothic" panose="020B0502020202020204" pitchFamily="34" charset="0"/>
              </a:defRPr>
            </a:lvl2pPr>
            <a:lvl3pPr marL="914400" indent="0">
              <a:buNone/>
              <a:defRPr sz="3600" b="1">
                <a:solidFill>
                  <a:schemeClr val="bg1"/>
                </a:solidFill>
                <a:latin typeface="Century Gothic" panose="020B0502020202020204" pitchFamily="34" charset="0"/>
              </a:defRPr>
            </a:lvl3pPr>
            <a:lvl4pPr marL="1371600" indent="0">
              <a:buNone/>
              <a:defRPr sz="3600" b="1">
                <a:solidFill>
                  <a:schemeClr val="bg1"/>
                </a:solidFill>
                <a:latin typeface="Century Gothic" panose="020B0502020202020204" pitchFamily="34" charset="0"/>
              </a:defRPr>
            </a:lvl4pPr>
            <a:lvl5pPr marL="1828800" indent="0">
              <a:buNone/>
              <a:defRPr sz="3600" b="1">
                <a:solidFill>
                  <a:schemeClr val="bg1"/>
                </a:solidFill>
                <a:latin typeface="Century Gothic" panose="020B0502020202020204" pitchFamily="34" charset="0"/>
              </a:defRPr>
            </a:lvl5pPr>
          </a:lstStyle>
          <a:p>
            <a:pPr lvl="0"/>
            <a:r>
              <a:rPr lang="en-US"/>
              <a:t>Step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7489026"/>
      </p:ext>
    </p:extLst>
  </p:cSld>
  <p:clrMapOvr>
    <a:masterClrMapping/>
  </p:clrMapOvr>
  <p:transition spd="slow">
    <p:cover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2 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877BE2A-06A2-436B-BA5C-3CD855FF7D8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67" y="1388"/>
            <a:ext cx="12195818" cy="6856612"/>
          </a:xfrm>
          <a:prstGeom prst="rect">
            <a:avLst/>
          </a:prstGeom>
        </p:spPr>
      </p:pic>
      <p:sp>
        <p:nvSpPr>
          <p:cNvPr id="3" name="Text Placeholder 4">
            <a:extLst>
              <a:ext uri="{FF2B5EF4-FFF2-40B4-BE49-F238E27FC236}">
                <a16:creationId xmlns:a16="http://schemas.microsoft.com/office/drawing/2014/main" id="{BA4BC889-9945-4FF7-AA19-98C8F74A802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61938" y="289357"/>
            <a:ext cx="11712575" cy="89289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200" b="1">
                <a:latin typeface="Century Gothic" panose="020B0502020202020204" pitchFamily="34" charset="0"/>
              </a:defRPr>
            </a:lvl1pPr>
            <a:lvl2pPr marL="457200" indent="0">
              <a:buNone/>
              <a:defRPr sz="1800" b="1">
                <a:latin typeface="Century Gothic" panose="020B0502020202020204" pitchFamily="34" charset="0"/>
              </a:defRPr>
            </a:lvl2pPr>
            <a:lvl3pPr marL="914400" indent="0">
              <a:buNone/>
              <a:defRPr sz="1600" b="1">
                <a:latin typeface="Century Gothic" panose="020B0502020202020204" pitchFamily="34" charset="0"/>
              </a:defRPr>
            </a:lvl3pPr>
            <a:lvl4pPr marL="1371600" indent="0">
              <a:buNone/>
              <a:defRPr sz="1400" b="1">
                <a:latin typeface="Century Gothic" panose="020B0502020202020204" pitchFamily="34" charset="0"/>
              </a:defRPr>
            </a:lvl4pPr>
            <a:lvl5pPr marL="1828800" indent="0">
              <a:buNone/>
              <a:defRPr sz="1400" b="1">
                <a:latin typeface="Century Gothic" panose="020B0502020202020204" pitchFamily="34" charset="0"/>
              </a:defRPr>
            </a:lvl5pPr>
          </a:lstStyle>
          <a:p>
            <a:pPr lvl="0"/>
            <a:r>
              <a:rPr lang="en-US" err="1"/>
              <a:t>TopText</a:t>
            </a:r>
            <a:endParaRPr lang="en-GB"/>
          </a:p>
        </p:txBody>
      </p:sp>
      <p:sp>
        <p:nvSpPr>
          <p:cNvPr id="4" name="Text Placeholder 7">
            <a:extLst>
              <a:ext uri="{FF2B5EF4-FFF2-40B4-BE49-F238E27FC236}">
                <a16:creationId xmlns:a16="http://schemas.microsoft.com/office/drawing/2014/main" id="{B68E1393-D837-463A-B9F7-B7AB303FF591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61938" y="4286247"/>
            <a:ext cx="11712574" cy="97847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 b="1">
                <a:latin typeface="Century Gothic" panose="020B0502020202020204" pitchFamily="34" charset="0"/>
              </a:defRPr>
            </a:lvl1pPr>
            <a:lvl2pPr marL="457200" indent="0">
              <a:buNone/>
              <a:defRPr b="1">
                <a:latin typeface="Century Gothic" panose="020B0502020202020204" pitchFamily="34" charset="0"/>
              </a:defRPr>
            </a:lvl2pPr>
            <a:lvl3pPr marL="914400" indent="0">
              <a:buNone/>
              <a:defRPr b="1">
                <a:latin typeface="Century Gothic" panose="020B0502020202020204" pitchFamily="34" charset="0"/>
              </a:defRPr>
            </a:lvl3pPr>
            <a:lvl4pPr marL="1371600" indent="0">
              <a:buNone/>
              <a:defRPr b="1">
                <a:latin typeface="Century Gothic" panose="020B0502020202020204" pitchFamily="34" charset="0"/>
              </a:defRPr>
            </a:lvl4pPr>
            <a:lvl5pPr marL="1828800" indent="0">
              <a:buNone/>
              <a:defRPr b="1">
                <a:latin typeface="Century Gothic" panose="020B0502020202020204" pitchFamily="34" charset="0"/>
              </a:defRPr>
            </a:lvl5pPr>
          </a:lstStyle>
          <a:p>
            <a:pPr lvl="0"/>
            <a:r>
              <a:rPr lang="en-GB" err="1"/>
              <a:t>OtherText</a:t>
            </a:r>
            <a:endParaRPr lang="en-GB"/>
          </a:p>
        </p:txBody>
      </p:sp>
      <p:sp>
        <p:nvSpPr>
          <p:cNvPr id="5" name="Text Placeholder 9">
            <a:extLst>
              <a:ext uri="{FF2B5EF4-FFF2-40B4-BE49-F238E27FC236}">
                <a16:creationId xmlns:a16="http://schemas.microsoft.com/office/drawing/2014/main" id="{0384F08B-9CD5-4D83-9BBC-EB75A35D1537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61938" y="2097088"/>
            <a:ext cx="11712575" cy="133191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4000" b="0">
                <a:latin typeface="Cs Eyfs Font" panose="02000503000000000000" pitchFamily="2" charset="0"/>
              </a:defRPr>
            </a:lvl1pPr>
            <a:lvl2pPr marL="457200" indent="0">
              <a:buNone/>
              <a:defRPr b="1">
                <a:latin typeface="Cs Eyfs Font" panose="02000503000000000000" pitchFamily="2" charset="0"/>
              </a:defRPr>
            </a:lvl2pPr>
            <a:lvl3pPr marL="914400" indent="0">
              <a:buNone/>
              <a:defRPr b="1">
                <a:latin typeface="Cs Eyfs Font" panose="02000503000000000000" pitchFamily="2" charset="0"/>
              </a:defRPr>
            </a:lvl3pPr>
            <a:lvl4pPr marL="1371600" indent="0">
              <a:buNone/>
              <a:defRPr b="1">
                <a:latin typeface="Cs Eyfs Font" panose="02000503000000000000" pitchFamily="2" charset="0"/>
              </a:defRPr>
            </a:lvl4pPr>
            <a:lvl5pPr marL="1828800" indent="0">
              <a:buNone/>
              <a:defRPr b="1">
                <a:latin typeface="Cs Eyfs Font" panose="02000503000000000000" pitchFamily="2" charset="0"/>
              </a:defRPr>
            </a:lvl5pPr>
          </a:lstStyle>
          <a:p>
            <a:pPr lvl="0"/>
            <a:r>
              <a:rPr lang="en-GB" err="1"/>
              <a:t>EYFSText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8248013"/>
      </p:ext>
    </p:extLst>
  </p:cSld>
  <p:clrMapOvr>
    <a:masterClrMapping/>
  </p:clrMapOvr>
  <p:transition spd="slow">
    <p:cover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2 Key Info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DE0BF20-1272-4A66-8D7B-C98EEFAAFAC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67" y="1388"/>
            <a:ext cx="12192000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FFC5C3F-0E06-4616-B9AE-24FDF255647C}"/>
              </a:ext>
            </a:extLst>
          </p:cNvPr>
          <p:cNvSpPr txBox="1"/>
          <p:nvPr userDrawn="1"/>
        </p:nvSpPr>
        <p:spPr>
          <a:xfrm>
            <a:off x="261257" y="272141"/>
            <a:ext cx="116694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>
                <a:effectLst/>
                <a:latin typeface="Century Gothic" panose="020B0502020202020204" pitchFamily="34" charset="0"/>
              </a:rPr>
              <a:t>Key Information</a:t>
            </a:r>
            <a:endParaRPr lang="en-GB" sz="2800">
              <a:latin typeface="Century Gothic" panose="020B0502020202020204" pitchFamily="34" charset="0"/>
            </a:endParaRPr>
          </a:p>
        </p:txBody>
      </p:sp>
      <p:sp>
        <p:nvSpPr>
          <p:cNvPr id="6" name="Text Placeholder 7">
            <a:extLst>
              <a:ext uri="{FF2B5EF4-FFF2-40B4-BE49-F238E27FC236}">
                <a16:creationId xmlns:a16="http://schemas.microsoft.com/office/drawing/2014/main" id="{EBD1FAEE-489F-4553-A82D-A0F68FD77CE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54528" y="2125450"/>
            <a:ext cx="10482943" cy="313927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 b="1">
                <a:latin typeface="Century Gothic" panose="020B0502020202020204" pitchFamily="34" charset="0"/>
              </a:defRPr>
            </a:lvl1pPr>
            <a:lvl2pPr marL="457200" indent="0">
              <a:buNone/>
              <a:defRPr b="1">
                <a:latin typeface="Century Gothic" panose="020B0502020202020204" pitchFamily="34" charset="0"/>
              </a:defRPr>
            </a:lvl2pPr>
            <a:lvl3pPr marL="914400" indent="0">
              <a:buNone/>
              <a:defRPr b="1">
                <a:latin typeface="Century Gothic" panose="020B0502020202020204" pitchFamily="34" charset="0"/>
              </a:defRPr>
            </a:lvl3pPr>
            <a:lvl4pPr marL="1371600" indent="0">
              <a:buNone/>
              <a:defRPr b="1">
                <a:latin typeface="Century Gothic" panose="020B0502020202020204" pitchFamily="34" charset="0"/>
              </a:defRPr>
            </a:lvl4pPr>
            <a:lvl5pPr marL="1828800" indent="0">
              <a:buNone/>
              <a:defRPr b="1">
                <a:latin typeface="Century Gothic" panose="020B0502020202020204" pitchFamily="34" charset="0"/>
              </a:defRPr>
            </a:lvl5pPr>
          </a:lstStyle>
          <a:p>
            <a:pPr lvl="0"/>
            <a:r>
              <a:rPr lang="en-GB" err="1"/>
              <a:t>OtherText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2775588"/>
      </p:ext>
    </p:extLst>
  </p:cSld>
  <p:clrMapOvr>
    <a:masterClrMapping/>
  </p:clrMapOvr>
  <p:transition spd="slow">
    <p:cover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2 Question Seg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54D29493-C804-4451-B118-2E791354C52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67" y="1388"/>
            <a:ext cx="12192000" cy="6858000"/>
          </a:xfrm>
          <a:prstGeom prst="rect">
            <a:avLst/>
          </a:prstGeom>
        </p:spPr>
      </p:pic>
      <p:sp>
        <p:nvSpPr>
          <p:cNvPr id="4" name="Text Placeholder 7">
            <a:extLst>
              <a:ext uri="{FF2B5EF4-FFF2-40B4-BE49-F238E27FC236}">
                <a16:creationId xmlns:a16="http://schemas.microsoft.com/office/drawing/2014/main" id="{7DDBDCE6-E92B-4A64-8E30-4DD371889BFC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614467" y="2686017"/>
            <a:ext cx="8963066" cy="177514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 b="1">
                <a:latin typeface="Century Gothic" panose="020B0502020202020204" pitchFamily="34" charset="0"/>
              </a:defRPr>
            </a:lvl1pPr>
            <a:lvl2pPr marL="457200" indent="0">
              <a:buNone/>
              <a:defRPr b="1">
                <a:latin typeface="Century Gothic" panose="020B0502020202020204" pitchFamily="34" charset="0"/>
              </a:defRPr>
            </a:lvl2pPr>
            <a:lvl3pPr marL="914400" indent="0">
              <a:buNone/>
              <a:defRPr b="1">
                <a:latin typeface="Century Gothic" panose="020B0502020202020204" pitchFamily="34" charset="0"/>
              </a:defRPr>
            </a:lvl3pPr>
            <a:lvl4pPr marL="1371600" indent="0">
              <a:buNone/>
              <a:defRPr b="1">
                <a:latin typeface="Century Gothic" panose="020B0502020202020204" pitchFamily="34" charset="0"/>
              </a:defRPr>
            </a:lvl4pPr>
            <a:lvl5pPr marL="1828800" indent="0">
              <a:buNone/>
              <a:defRPr b="1">
                <a:latin typeface="Century Gothic" panose="020B0502020202020204" pitchFamily="34" charset="0"/>
              </a:defRPr>
            </a:lvl5pPr>
          </a:lstStyle>
          <a:p>
            <a:pPr lvl="0"/>
            <a:r>
              <a:rPr lang="en-GB" err="1"/>
              <a:t>NowThatWeHave</a:t>
            </a:r>
            <a:r>
              <a:rPr lang="en-GB"/>
              <a:t>…</a:t>
            </a:r>
          </a:p>
          <a:p>
            <a:pPr lvl="0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6043131"/>
      </p:ext>
    </p:extLst>
  </p:cSld>
  <p:clrMapOvr>
    <a:masterClrMapping/>
  </p:clrMapOvr>
  <p:transition spd="slow">
    <p:cover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2 Modelling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B96ACA1-465B-415F-A27E-AC4E52E0A31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67" y="1388"/>
            <a:ext cx="12192000" cy="6858000"/>
          </a:xfrm>
          <a:prstGeom prst="rect">
            <a:avLst/>
          </a:prstGeo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2E1C92A-870D-4E7D-A87D-67B056AD8ED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96621" y="6292757"/>
            <a:ext cx="7213600" cy="37589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 b="1">
                <a:solidFill>
                  <a:srgbClr val="706F6F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GB" err="1"/>
              <a:t>QuestionType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BE1E4BE-9E0F-49CD-8833-49DCD09F9AC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61938" y="289357"/>
            <a:ext cx="11712575" cy="89289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200" b="1">
                <a:latin typeface="Century Gothic" panose="020B0502020202020204" pitchFamily="34" charset="0"/>
              </a:defRPr>
            </a:lvl1pPr>
            <a:lvl2pPr marL="457200" indent="0">
              <a:buNone/>
              <a:defRPr sz="1800" b="1">
                <a:latin typeface="Century Gothic" panose="020B0502020202020204" pitchFamily="34" charset="0"/>
              </a:defRPr>
            </a:lvl2pPr>
            <a:lvl3pPr marL="914400" indent="0">
              <a:buNone/>
              <a:defRPr sz="1600" b="1">
                <a:latin typeface="Century Gothic" panose="020B0502020202020204" pitchFamily="34" charset="0"/>
              </a:defRPr>
            </a:lvl3pPr>
            <a:lvl4pPr marL="1371600" indent="0">
              <a:buNone/>
              <a:defRPr sz="1400" b="1">
                <a:latin typeface="Century Gothic" panose="020B0502020202020204" pitchFamily="34" charset="0"/>
              </a:defRPr>
            </a:lvl4pPr>
            <a:lvl5pPr marL="1828800" indent="0">
              <a:buNone/>
              <a:defRPr sz="1400" b="1">
                <a:latin typeface="Century Gothic" panose="020B0502020202020204" pitchFamily="34" charset="0"/>
              </a:defRPr>
            </a:lvl5pPr>
          </a:lstStyle>
          <a:p>
            <a:pPr lvl="0"/>
            <a:r>
              <a:rPr lang="en-US" err="1"/>
              <a:t>TopText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5150761"/>
      </p:ext>
    </p:extLst>
  </p:cSld>
  <p:clrMapOvr>
    <a:masterClrMapping/>
  </p:clrMapOvr>
  <p:transition spd="slow">
    <p:cover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2 Final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B0079055-A80A-43C7-87C8-B750256364B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7" y="0"/>
            <a:ext cx="12187066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2B07B8E-623F-4249-BAA3-37B60D2C1762}"/>
              </a:ext>
            </a:extLst>
          </p:cNvPr>
          <p:cNvSpPr txBox="1"/>
          <p:nvPr userDrawn="1"/>
        </p:nvSpPr>
        <p:spPr>
          <a:xfrm>
            <a:off x="415636" y="2068945"/>
            <a:ext cx="780472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>
                <a:solidFill>
                  <a:schemeClr val="bg1"/>
                </a:solidFill>
                <a:latin typeface="Century Gothic" panose="020B0502020202020204" pitchFamily="34" charset="0"/>
              </a:rPr>
              <a:t>You’re ready to progress!</a:t>
            </a:r>
          </a:p>
          <a:p>
            <a:r>
              <a:rPr lang="en-GB" sz="4800" b="1">
                <a:solidFill>
                  <a:schemeClr val="bg1"/>
                </a:solidFill>
                <a:latin typeface="Century Gothic" panose="020B0502020202020204" pitchFamily="34" charset="0"/>
              </a:rPr>
              <a:t>Now apply your learning by trying some questions.</a:t>
            </a:r>
          </a:p>
        </p:txBody>
      </p:sp>
    </p:spTree>
    <p:extLst>
      <p:ext uri="{BB962C8B-B14F-4D97-AF65-F5344CB8AC3E}">
        <p14:creationId xmlns:p14="http://schemas.microsoft.com/office/powerpoint/2010/main" val="3559408921"/>
      </p:ext>
    </p:extLst>
  </p:cSld>
  <p:clrMapOvr>
    <a:masterClrMapping/>
  </p:clrMapOvr>
  <p:transition spd="slow">
    <p:cover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3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1C6DEF98-9ECC-44A9-AFA4-A6BBE90C16A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7" y="0"/>
            <a:ext cx="12187066" cy="6858000"/>
          </a:xfrm>
          <a:prstGeom prst="rect">
            <a:avLst/>
          </a:prstGeom>
        </p:spPr>
      </p:pic>
      <p:sp>
        <p:nvSpPr>
          <p:cNvPr id="9" name="Text Placeholder 15">
            <a:extLst>
              <a:ext uri="{FF2B5EF4-FFF2-40B4-BE49-F238E27FC236}">
                <a16:creationId xmlns:a16="http://schemas.microsoft.com/office/drawing/2014/main" id="{63F59A13-BEA6-4F9E-956B-68F48A90B6A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22328" y="2292121"/>
            <a:ext cx="9358537" cy="98488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5800" b="1">
                <a:solidFill>
                  <a:schemeClr val="bg1"/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Block</a:t>
            </a:r>
            <a:endParaRPr lang="en-GB"/>
          </a:p>
        </p:txBody>
      </p:sp>
      <p:sp>
        <p:nvSpPr>
          <p:cNvPr id="10" name="Text Placeholder 19">
            <a:extLst>
              <a:ext uri="{FF2B5EF4-FFF2-40B4-BE49-F238E27FC236}">
                <a16:creationId xmlns:a16="http://schemas.microsoft.com/office/drawing/2014/main" id="{A0551CDF-53C2-4126-855F-8FC53738539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22328" y="3302000"/>
            <a:ext cx="9358313" cy="13398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600" b="1">
                <a:solidFill>
                  <a:srgbClr val="1D619C"/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3600" b="1">
                <a:solidFill>
                  <a:schemeClr val="bg1"/>
                </a:solidFill>
                <a:latin typeface="Century Gothic" panose="020B0502020202020204" pitchFamily="34" charset="0"/>
              </a:defRPr>
            </a:lvl2pPr>
            <a:lvl3pPr marL="914400" indent="0">
              <a:buNone/>
              <a:defRPr sz="3600" b="1">
                <a:solidFill>
                  <a:schemeClr val="bg1"/>
                </a:solidFill>
                <a:latin typeface="Century Gothic" panose="020B0502020202020204" pitchFamily="34" charset="0"/>
              </a:defRPr>
            </a:lvl3pPr>
            <a:lvl4pPr marL="1371600" indent="0">
              <a:buNone/>
              <a:defRPr sz="3600" b="1">
                <a:solidFill>
                  <a:schemeClr val="bg1"/>
                </a:solidFill>
                <a:latin typeface="Century Gothic" panose="020B0502020202020204" pitchFamily="34" charset="0"/>
              </a:defRPr>
            </a:lvl4pPr>
            <a:lvl5pPr marL="1828800" indent="0">
              <a:buNone/>
              <a:defRPr sz="3600" b="1">
                <a:solidFill>
                  <a:schemeClr val="bg1"/>
                </a:solidFill>
                <a:latin typeface="Century Gothic" panose="020B0502020202020204" pitchFamily="34" charset="0"/>
              </a:defRPr>
            </a:lvl5pPr>
          </a:lstStyle>
          <a:p>
            <a:pPr lvl="0"/>
            <a:r>
              <a:rPr lang="en-US"/>
              <a:t>Step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108026"/>
      </p:ext>
    </p:extLst>
  </p:cSld>
  <p:clrMapOvr>
    <a:masterClrMapping/>
  </p:clrMapOvr>
  <p:transition spd="slow">
    <p:cover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3 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2E97D3A-E7BF-49BD-9CCB-DFE86FECC45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67" y="1388"/>
            <a:ext cx="12187066" cy="6856612"/>
          </a:xfrm>
          <a:prstGeom prst="rect">
            <a:avLst/>
          </a:prstGeom>
        </p:spPr>
      </p:pic>
      <p:sp>
        <p:nvSpPr>
          <p:cNvPr id="3" name="Text Placeholder 4">
            <a:extLst>
              <a:ext uri="{FF2B5EF4-FFF2-40B4-BE49-F238E27FC236}">
                <a16:creationId xmlns:a16="http://schemas.microsoft.com/office/drawing/2014/main" id="{9BE4FEF8-B347-4093-AFB5-AC1C551E0D0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61938" y="289357"/>
            <a:ext cx="11712575" cy="89289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200" b="1">
                <a:latin typeface="Century Gothic" panose="020B0502020202020204" pitchFamily="34" charset="0"/>
              </a:defRPr>
            </a:lvl1pPr>
            <a:lvl2pPr marL="457200" indent="0">
              <a:buNone/>
              <a:defRPr sz="1800" b="1">
                <a:latin typeface="Century Gothic" panose="020B0502020202020204" pitchFamily="34" charset="0"/>
              </a:defRPr>
            </a:lvl2pPr>
            <a:lvl3pPr marL="914400" indent="0">
              <a:buNone/>
              <a:defRPr sz="1600" b="1">
                <a:latin typeface="Century Gothic" panose="020B0502020202020204" pitchFamily="34" charset="0"/>
              </a:defRPr>
            </a:lvl3pPr>
            <a:lvl4pPr marL="1371600" indent="0">
              <a:buNone/>
              <a:defRPr sz="1400" b="1">
                <a:latin typeface="Century Gothic" panose="020B0502020202020204" pitchFamily="34" charset="0"/>
              </a:defRPr>
            </a:lvl4pPr>
            <a:lvl5pPr marL="1828800" indent="0">
              <a:buNone/>
              <a:defRPr sz="1400" b="1">
                <a:latin typeface="Century Gothic" panose="020B0502020202020204" pitchFamily="34" charset="0"/>
              </a:defRPr>
            </a:lvl5pPr>
          </a:lstStyle>
          <a:p>
            <a:pPr lvl="0"/>
            <a:r>
              <a:rPr lang="en-US" err="1"/>
              <a:t>TopText</a:t>
            </a:r>
            <a:endParaRPr lang="en-GB"/>
          </a:p>
        </p:txBody>
      </p:sp>
      <p:sp>
        <p:nvSpPr>
          <p:cNvPr id="4" name="Text Placeholder 7">
            <a:extLst>
              <a:ext uri="{FF2B5EF4-FFF2-40B4-BE49-F238E27FC236}">
                <a16:creationId xmlns:a16="http://schemas.microsoft.com/office/drawing/2014/main" id="{EF1F4440-FE66-49C1-B14D-9A367EF2ACD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61938" y="4286247"/>
            <a:ext cx="11712574" cy="97847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 b="1">
                <a:latin typeface="Century Gothic" panose="020B0502020202020204" pitchFamily="34" charset="0"/>
              </a:defRPr>
            </a:lvl1pPr>
            <a:lvl2pPr marL="457200" indent="0">
              <a:buNone/>
              <a:defRPr b="1">
                <a:latin typeface="Century Gothic" panose="020B0502020202020204" pitchFamily="34" charset="0"/>
              </a:defRPr>
            </a:lvl2pPr>
            <a:lvl3pPr marL="914400" indent="0">
              <a:buNone/>
              <a:defRPr b="1">
                <a:latin typeface="Century Gothic" panose="020B0502020202020204" pitchFamily="34" charset="0"/>
              </a:defRPr>
            </a:lvl3pPr>
            <a:lvl4pPr marL="1371600" indent="0">
              <a:buNone/>
              <a:defRPr b="1">
                <a:latin typeface="Century Gothic" panose="020B0502020202020204" pitchFamily="34" charset="0"/>
              </a:defRPr>
            </a:lvl4pPr>
            <a:lvl5pPr marL="1828800" indent="0">
              <a:buNone/>
              <a:defRPr b="1">
                <a:latin typeface="Century Gothic" panose="020B0502020202020204" pitchFamily="34" charset="0"/>
              </a:defRPr>
            </a:lvl5pPr>
          </a:lstStyle>
          <a:p>
            <a:pPr lvl="0"/>
            <a:r>
              <a:rPr lang="en-GB" err="1"/>
              <a:t>OtherText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9980236"/>
      </p:ext>
    </p:extLst>
  </p:cSld>
  <p:clrMapOvr>
    <a:masterClrMapping/>
  </p:clrMapOvr>
  <p:transition spd="slow">
    <p:cover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3 Key Info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DE0BF20-1272-4A66-8D7B-C98EEFAAFAC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68" y="1388"/>
            <a:ext cx="12191999" cy="6857999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FFC5C3F-0E06-4616-B9AE-24FDF255647C}"/>
              </a:ext>
            </a:extLst>
          </p:cNvPr>
          <p:cNvSpPr txBox="1"/>
          <p:nvPr userDrawn="1"/>
        </p:nvSpPr>
        <p:spPr>
          <a:xfrm>
            <a:off x="261257" y="272141"/>
            <a:ext cx="116694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>
                <a:effectLst/>
                <a:latin typeface="Century Gothic" panose="020B0502020202020204" pitchFamily="34" charset="0"/>
              </a:rPr>
              <a:t>Key Information</a:t>
            </a:r>
            <a:endParaRPr lang="en-GB" sz="2800">
              <a:latin typeface="Century Gothic" panose="020B0502020202020204" pitchFamily="34" charset="0"/>
            </a:endParaRPr>
          </a:p>
        </p:txBody>
      </p:sp>
      <p:sp>
        <p:nvSpPr>
          <p:cNvPr id="6" name="Text Placeholder 7">
            <a:extLst>
              <a:ext uri="{FF2B5EF4-FFF2-40B4-BE49-F238E27FC236}">
                <a16:creationId xmlns:a16="http://schemas.microsoft.com/office/drawing/2014/main" id="{EBD1FAEE-489F-4553-A82D-A0F68FD77CE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54528" y="2125450"/>
            <a:ext cx="10482943" cy="313927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 b="1">
                <a:latin typeface="Century Gothic" panose="020B0502020202020204" pitchFamily="34" charset="0"/>
              </a:defRPr>
            </a:lvl1pPr>
            <a:lvl2pPr marL="457200" indent="0">
              <a:buNone/>
              <a:defRPr b="1">
                <a:latin typeface="Century Gothic" panose="020B0502020202020204" pitchFamily="34" charset="0"/>
              </a:defRPr>
            </a:lvl2pPr>
            <a:lvl3pPr marL="914400" indent="0">
              <a:buNone/>
              <a:defRPr b="1">
                <a:latin typeface="Century Gothic" panose="020B0502020202020204" pitchFamily="34" charset="0"/>
              </a:defRPr>
            </a:lvl3pPr>
            <a:lvl4pPr marL="1371600" indent="0">
              <a:buNone/>
              <a:defRPr b="1">
                <a:latin typeface="Century Gothic" panose="020B0502020202020204" pitchFamily="34" charset="0"/>
              </a:defRPr>
            </a:lvl4pPr>
            <a:lvl5pPr marL="1828800" indent="0">
              <a:buNone/>
              <a:defRPr b="1">
                <a:latin typeface="Century Gothic" panose="020B0502020202020204" pitchFamily="34" charset="0"/>
              </a:defRPr>
            </a:lvl5pPr>
          </a:lstStyle>
          <a:p>
            <a:pPr lvl="0"/>
            <a:r>
              <a:rPr lang="en-GB" err="1"/>
              <a:t>OtherText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3944187"/>
      </p:ext>
    </p:extLst>
  </p:cSld>
  <p:clrMapOvr>
    <a:masterClrMapping/>
  </p:clrMapOvr>
  <p:transition spd="slow">
    <p:cover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3 Question Seg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54D29493-C804-4451-B118-2E791354C52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68" y="1388"/>
            <a:ext cx="12191999" cy="6857999"/>
          </a:xfrm>
          <a:prstGeom prst="rect">
            <a:avLst/>
          </a:prstGeom>
        </p:spPr>
      </p:pic>
      <p:sp>
        <p:nvSpPr>
          <p:cNvPr id="4" name="Text Placeholder 7">
            <a:extLst>
              <a:ext uri="{FF2B5EF4-FFF2-40B4-BE49-F238E27FC236}">
                <a16:creationId xmlns:a16="http://schemas.microsoft.com/office/drawing/2014/main" id="{7DDBDCE6-E92B-4A64-8E30-4DD371889BFC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614467" y="2686017"/>
            <a:ext cx="8963066" cy="177514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 b="1">
                <a:latin typeface="Century Gothic" panose="020B0502020202020204" pitchFamily="34" charset="0"/>
              </a:defRPr>
            </a:lvl1pPr>
            <a:lvl2pPr marL="457200" indent="0">
              <a:buNone/>
              <a:defRPr b="1">
                <a:latin typeface="Century Gothic" panose="020B0502020202020204" pitchFamily="34" charset="0"/>
              </a:defRPr>
            </a:lvl2pPr>
            <a:lvl3pPr marL="914400" indent="0">
              <a:buNone/>
              <a:defRPr b="1">
                <a:latin typeface="Century Gothic" panose="020B0502020202020204" pitchFamily="34" charset="0"/>
              </a:defRPr>
            </a:lvl3pPr>
            <a:lvl4pPr marL="1371600" indent="0">
              <a:buNone/>
              <a:defRPr b="1">
                <a:latin typeface="Century Gothic" panose="020B0502020202020204" pitchFamily="34" charset="0"/>
              </a:defRPr>
            </a:lvl4pPr>
            <a:lvl5pPr marL="1828800" indent="0">
              <a:buNone/>
              <a:defRPr b="1">
                <a:latin typeface="Century Gothic" panose="020B0502020202020204" pitchFamily="34" charset="0"/>
              </a:defRPr>
            </a:lvl5pPr>
          </a:lstStyle>
          <a:p>
            <a:pPr lvl="0"/>
            <a:r>
              <a:rPr lang="en-GB" err="1"/>
              <a:t>NowThatWeHave</a:t>
            </a:r>
            <a:r>
              <a:rPr lang="en-GB"/>
              <a:t>…</a:t>
            </a:r>
          </a:p>
          <a:p>
            <a:pPr lvl="0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0402551"/>
      </p:ext>
    </p:extLst>
  </p:cSld>
  <p:clrMapOvr>
    <a:masterClrMapping/>
  </p:clrMapOvr>
  <p:transition spd="slow">
    <p:cover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3 Modelling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B96ACA1-465B-415F-A27E-AC4E52E0A31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67" y="1388"/>
            <a:ext cx="12192000" cy="6858000"/>
          </a:xfrm>
          <a:prstGeom prst="rect">
            <a:avLst/>
          </a:prstGeo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2E1C92A-870D-4E7D-A87D-67B056AD8ED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96621" y="6292757"/>
            <a:ext cx="7213600" cy="37589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 b="1">
                <a:solidFill>
                  <a:srgbClr val="706F6F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GB" err="1"/>
              <a:t>QuestionType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BE1E4BE-9E0F-49CD-8833-49DCD09F9AC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61938" y="289357"/>
            <a:ext cx="11712575" cy="89289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200" b="1">
                <a:latin typeface="Century Gothic" panose="020B0502020202020204" pitchFamily="34" charset="0"/>
              </a:defRPr>
            </a:lvl1pPr>
            <a:lvl2pPr marL="457200" indent="0">
              <a:buNone/>
              <a:defRPr sz="1800" b="1">
                <a:latin typeface="Century Gothic" panose="020B0502020202020204" pitchFamily="34" charset="0"/>
              </a:defRPr>
            </a:lvl2pPr>
            <a:lvl3pPr marL="914400" indent="0">
              <a:buNone/>
              <a:defRPr sz="1600" b="1">
                <a:latin typeface="Century Gothic" panose="020B0502020202020204" pitchFamily="34" charset="0"/>
              </a:defRPr>
            </a:lvl3pPr>
            <a:lvl4pPr marL="1371600" indent="0">
              <a:buNone/>
              <a:defRPr sz="1400" b="1">
                <a:latin typeface="Century Gothic" panose="020B0502020202020204" pitchFamily="34" charset="0"/>
              </a:defRPr>
            </a:lvl4pPr>
            <a:lvl5pPr marL="1828800" indent="0">
              <a:buNone/>
              <a:defRPr sz="1400" b="1">
                <a:latin typeface="Century Gothic" panose="020B0502020202020204" pitchFamily="34" charset="0"/>
              </a:defRPr>
            </a:lvl5pPr>
          </a:lstStyle>
          <a:p>
            <a:pPr lvl="0"/>
            <a:r>
              <a:rPr lang="en-US" err="1"/>
              <a:t>TopText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7887597"/>
      </p:ext>
    </p:extLst>
  </p:cSld>
  <p:clrMapOvr>
    <a:masterClrMapping/>
  </p:clrMapOvr>
  <p:transition spd="slow">
    <p:cover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3 Final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picture containing square&#10;&#10;Description automatically generated">
            <a:extLst>
              <a:ext uri="{FF2B5EF4-FFF2-40B4-BE49-F238E27FC236}">
                <a16:creationId xmlns:a16="http://schemas.microsoft.com/office/drawing/2014/main" id="{2C7FA91B-B61F-403C-9BC6-6EF5B475BBB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7" y="0"/>
            <a:ext cx="12187066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4FEC4F1-B152-409A-AC97-585BBBF79393}"/>
              </a:ext>
            </a:extLst>
          </p:cNvPr>
          <p:cNvSpPr txBox="1"/>
          <p:nvPr userDrawn="1"/>
        </p:nvSpPr>
        <p:spPr>
          <a:xfrm>
            <a:off x="415636" y="2068945"/>
            <a:ext cx="780472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>
                <a:solidFill>
                  <a:schemeClr val="bg1"/>
                </a:solidFill>
                <a:latin typeface="Century Gothic" panose="020B0502020202020204" pitchFamily="34" charset="0"/>
              </a:rPr>
              <a:t>You’re ready to progress!</a:t>
            </a:r>
          </a:p>
          <a:p>
            <a:r>
              <a:rPr lang="en-GB" sz="4800" b="1">
                <a:solidFill>
                  <a:schemeClr val="bg1"/>
                </a:solidFill>
                <a:latin typeface="Century Gothic" panose="020B0502020202020204" pitchFamily="34" charset="0"/>
              </a:rPr>
              <a:t>Now apply your learning by trying some questions.</a:t>
            </a:r>
          </a:p>
        </p:txBody>
      </p:sp>
    </p:spTree>
    <p:extLst>
      <p:ext uri="{BB962C8B-B14F-4D97-AF65-F5344CB8AC3E}">
        <p14:creationId xmlns:p14="http://schemas.microsoft.com/office/powerpoint/2010/main" val="898114095"/>
      </p:ext>
    </p:extLst>
  </p:cSld>
  <p:clrMapOvr>
    <a:masterClrMapping/>
  </p:clrMapOvr>
  <p:transition spd="slow">
    <p:cover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4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picture containing text, screenshot, businesscard&#10;&#10;Description automatically generated">
            <a:extLst>
              <a:ext uri="{FF2B5EF4-FFF2-40B4-BE49-F238E27FC236}">
                <a16:creationId xmlns:a16="http://schemas.microsoft.com/office/drawing/2014/main" id="{471C0D18-7C97-422D-8935-50DAF3CE7DC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7066" cy="6858000"/>
          </a:xfrm>
          <a:prstGeom prst="rect">
            <a:avLst/>
          </a:prstGeom>
        </p:spPr>
      </p:pic>
      <p:sp>
        <p:nvSpPr>
          <p:cNvPr id="9" name="Text Placeholder 15">
            <a:extLst>
              <a:ext uri="{FF2B5EF4-FFF2-40B4-BE49-F238E27FC236}">
                <a16:creationId xmlns:a16="http://schemas.microsoft.com/office/drawing/2014/main" id="{56085F51-D4DF-498A-9DFE-3A8EF72354A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22328" y="2292121"/>
            <a:ext cx="9358537" cy="98488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5800" b="1">
                <a:solidFill>
                  <a:schemeClr val="bg1"/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Block</a:t>
            </a:r>
            <a:endParaRPr lang="en-GB"/>
          </a:p>
        </p:txBody>
      </p:sp>
      <p:sp>
        <p:nvSpPr>
          <p:cNvPr id="10" name="Text Placeholder 19">
            <a:extLst>
              <a:ext uri="{FF2B5EF4-FFF2-40B4-BE49-F238E27FC236}">
                <a16:creationId xmlns:a16="http://schemas.microsoft.com/office/drawing/2014/main" id="{E88A04F5-B199-410A-A061-E81BC599ABA0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22328" y="3302000"/>
            <a:ext cx="9358313" cy="13398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600" b="1">
                <a:solidFill>
                  <a:srgbClr val="1D619C"/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3600" b="1">
                <a:solidFill>
                  <a:schemeClr val="bg1"/>
                </a:solidFill>
                <a:latin typeface="Century Gothic" panose="020B0502020202020204" pitchFamily="34" charset="0"/>
              </a:defRPr>
            </a:lvl2pPr>
            <a:lvl3pPr marL="914400" indent="0">
              <a:buNone/>
              <a:defRPr sz="3600" b="1">
                <a:solidFill>
                  <a:schemeClr val="bg1"/>
                </a:solidFill>
                <a:latin typeface="Century Gothic" panose="020B0502020202020204" pitchFamily="34" charset="0"/>
              </a:defRPr>
            </a:lvl3pPr>
            <a:lvl4pPr marL="1371600" indent="0">
              <a:buNone/>
              <a:defRPr sz="3600" b="1">
                <a:solidFill>
                  <a:schemeClr val="bg1"/>
                </a:solidFill>
                <a:latin typeface="Century Gothic" panose="020B0502020202020204" pitchFamily="34" charset="0"/>
              </a:defRPr>
            </a:lvl4pPr>
            <a:lvl5pPr marL="1828800" indent="0">
              <a:buNone/>
              <a:defRPr sz="3600" b="1">
                <a:solidFill>
                  <a:schemeClr val="bg1"/>
                </a:solidFill>
                <a:latin typeface="Century Gothic" panose="020B0502020202020204" pitchFamily="34" charset="0"/>
              </a:defRPr>
            </a:lvl5pPr>
          </a:lstStyle>
          <a:p>
            <a:pPr lvl="0"/>
            <a:r>
              <a:rPr lang="en-US"/>
              <a:t>Step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4230282"/>
      </p:ext>
    </p:extLst>
  </p:cSld>
  <p:clrMapOvr>
    <a:masterClrMapping/>
  </p:clrMapOvr>
  <p:transition spd="slow">
    <p:cover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4 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2547741-FF4C-4771-B26E-3B6555D5381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67" y="1388"/>
            <a:ext cx="12187066" cy="6856612"/>
          </a:xfrm>
          <a:prstGeom prst="rect">
            <a:avLst/>
          </a:prstGeom>
        </p:spPr>
      </p:pic>
      <p:sp>
        <p:nvSpPr>
          <p:cNvPr id="3" name="Text Placeholder 4">
            <a:extLst>
              <a:ext uri="{FF2B5EF4-FFF2-40B4-BE49-F238E27FC236}">
                <a16:creationId xmlns:a16="http://schemas.microsoft.com/office/drawing/2014/main" id="{918D898B-F969-48C2-BD09-96571C04889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61938" y="289357"/>
            <a:ext cx="11712575" cy="89289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200" b="1">
                <a:latin typeface="Century Gothic" panose="020B0502020202020204" pitchFamily="34" charset="0"/>
              </a:defRPr>
            </a:lvl1pPr>
            <a:lvl2pPr marL="457200" indent="0">
              <a:buNone/>
              <a:defRPr sz="1800" b="1">
                <a:latin typeface="Century Gothic" panose="020B0502020202020204" pitchFamily="34" charset="0"/>
              </a:defRPr>
            </a:lvl2pPr>
            <a:lvl3pPr marL="914400" indent="0">
              <a:buNone/>
              <a:defRPr sz="1600" b="1">
                <a:latin typeface="Century Gothic" panose="020B0502020202020204" pitchFamily="34" charset="0"/>
              </a:defRPr>
            </a:lvl3pPr>
            <a:lvl4pPr marL="1371600" indent="0">
              <a:buNone/>
              <a:defRPr sz="1400" b="1">
                <a:latin typeface="Century Gothic" panose="020B0502020202020204" pitchFamily="34" charset="0"/>
              </a:defRPr>
            </a:lvl4pPr>
            <a:lvl5pPr marL="1828800" indent="0">
              <a:buNone/>
              <a:defRPr sz="1400" b="1">
                <a:latin typeface="Century Gothic" panose="020B0502020202020204" pitchFamily="34" charset="0"/>
              </a:defRPr>
            </a:lvl5pPr>
          </a:lstStyle>
          <a:p>
            <a:pPr lvl="0"/>
            <a:r>
              <a:rPr lang="en-US" err="1"/>
              <a:t>TopText</a:t>
            </a:r>
            <a:endParaRPr lang="en-GB"/>
          </a:p>
        </p:txBody>
      </p:sp>
      <p:sp>
        <p:nvSpPr>
          <p:cNvPr id="4" name="Text Placeholder 7">
            <a:extLst>
              <a:ext uri="{FF2B5EF4-FFF2-40B4-BE49-F238E27FC236}">
                <a16:creationId xmlns:a16="http://schemas.microsoft.com/office/drawing/2014/main" id="{5E3DA2A6-341B-48A8-8B4B-39E0C03E5A9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61938" y="4286247"/>
            <a:ext cx="11712574" cy="97847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 b="1">
                <a:latin typeface="Century Gothic" panose="020B0502020202020204" pitchFamily="34" charset="0"/>
              </a:defRPr>
            </a:lvl1pPr>
            <a:lvl2pPr marL="457200" indent="0">
              <a:buNone/>
              <a:defRPr b="1">
                <a:latin typeface="Century Gothic" panose="020B0502020202020204" pitchFamily="34" charset="0"/>
              </a:defRPr>
            </a:lvl2pPr>
            <a:lvl3pPr marL="914400" indent="0">
              <a:buNone/>
              <a:defRPr b="1">
                <a:latin typeface="Century Gothic" panose="020B0502020202020204" pitchFamily="34" charset="0"/>
              </a:defRPr>
            </a:lvl3pPr>
            <a:lvl4pPr marL="1371600" indent="0">
              <a:buNone/>
              <a:defRPr b="1">
                <a:latin typeface="Century Gothic" panose="020B0502020202020204" pitchFamily="34" charset="0"/>
              </a:defRPr>
            </a:lvl4pPr>
            <a:lvl5pPr marL="1828800" indent="0">
              <a:buNone/>
              <a:defRPr b="1">
                <a:latin typeface="Century Gothic" panose="020B0502020202020204" pitchFamily="34" charset="0"/>
              </a:defRPr>
            </a:lvl5pPr>
          </a:lstStyle>
          <a:p>
            <a:pPr lvl="0"/>
            <a:r>
              <a:rPr lang="en-GB" err="1"/>
              <a:t>OtherText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3305497"/>
      </p:ext>
    </p:extLst>
  </p:cSld>
  <p:clrMapOvr>
    <a:masterClrMapping/>
  </p:clrMapOvr>
  <p:transition spd="slow">
    <p:cover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4 Key Info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DE0BF20-1272-4A66-8D7B-C98EEFAAFAC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68" y="1387"/>
            <a:ext cx="12192000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FFC5C3F-0E06-4616-B9AE-24FDF255647C}"/>
              </a:ext>
            </a:extLst>
          </p:cNvPr>
          <p:cNvSpPr txBox="1"/>
          <p:nvPr userDrawn="1"/>
        </p:nvSpPr>
        <p:spPr>
          <a:xfrm>
            <a:off x="261257" y="272141"/>
            <a:ext cx="116694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>
                <a:effectLst/>
                <a:latin typeface="Century Gothic" panose="020B0502020202020204" pitchFamily="34" charset="0"/>
              </a:rPr>
              <a:t>Key Information</a:t>
            </a:r>
            <a:endParaRPr lang="en-GB" sz="2800">
              <a:latin typeface="Century Gothic" panose="020B0502020202020204" pitchFamily="34" charset="0"/>
            </a:endParaRPr>
          </a:p>
        </p:txBody>
      </p:sp>
      <p:sp>
        <p:nvSpPr>
          <p:cNvPr id="6" name="Text Placeholder 7">
            <a:extLst>
              <a:ext uri="{FF2B5EF4-FFF2-40B4-BE49-F238E27FC236}">
                <a16:creationId xmlns:a16="http://schemas.microsoft.com/office/drawing/2014/main" id="{EBD1FAEE-489F-4553-A82D-A0F68FD77CE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54528" y="2125450"/>
            <a:ext cx="10482943" cy="313927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 b="1">
                <a:latin typeface="Century Gothic" panose="020B0502020202020204" pitchFamily="34" charset="0"/>
              </a:defRPr>
            </a:lvl1pPr>
            <a:lvl2pPr marL="457200" indent="0">
              <a:buNone/>
              <a:defRPr b="1">
                <a:latin typeface="Century Gothic" panose="020B0502020202020204" pitchFamily="34" charset="0"/>
              </a:defRPr>
            </a:lvl2pPr>
            <a:lvl3pPr marL="914400" indent="0">
              <a:buNone/>
              <a:defRPr b="1">
                <a:latin typeface="Century Gothic" panose="020B0502020202020204" pitchFamily="34" charset="0"/>
              </a:defRPr>
            </a:lvl3pPr>
            <a:lvl4pPr marL="1371600" indent="0">
              <a:buNone/>
              <a:defRPr b="1">
                <a:latin typeface="Century Gothic" panose="020B0502020202020204" pitchFamily="34" charset="0"/>
              </a:defRPr>
            </a:lvl4pPr>
            <a:lvl5pPr marL="1828800" indent="0">
              <a:buNone/>
              <a:defRPr b="1">
                <a:latin typeface="Century Gothic" panose="020B0502020202020204" pitchFamily="34" charset="0"/>
              </a:defRPr>
            </a:lvl5pPr>
          </a:lstStyle>
          <a:p>
            <a:pPr lvl="0"/>
            <a:r>
              <a:rPr lang="en-GB" err="1"/>
              <a:t>OtherText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1086344"/>
      </p:ext>
    </p:extLst>
  </p:cSld>
  <p:clrMapOvr>
    <a:masterClrMapping/>
  </p:clrMapOvr>
  <p:transition spd="slow">
    <p:cover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4 Question Seg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54D29493-C804-4451-B118-2E791354C52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68" y="1387"/>
            <a:ext cx="12192000" cy="6858000"/>
          </a:xfrm>
          <a:prstGeom prst="rect">
            <a:avLst/>
          </a:prstGeom>
        </p:spPr>
      </p:pic>
      <p:sp>
        <p:nvSpPr>
          <p:cNvPr id="4" name="Text Placeholder 7">
            <a:extLst>
              <a:ext uri="{FF2B5EF4-FFF2-40B4-BE49-F238E27FC236}">
                <a16:creationId xmlns:a16="http://schemas.microsoft.com/office/drawing/2014/main" id="{7DDBDCE6-E92B-4A64-8E30-4DD371889BFC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614467" y="2686017"/>
            <a:ext cx="8963066" cy="177514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 b="1">
                <a:latin typeface="Century Gothic" panose="020B0502020202020204" pitchFamily="34" charset="0"/>
              </a:defRPr>
            </a:lvl1pPr>
            <a:lvl2pPr marL="457200" indent="0">
              <a:buNone/>
              <a:defRPr b="1">
                <a:latin typeface="Century Gothic" panose="020B0502020202020204" pitchFamily="34" charset="0"/>
              </a:defRPr>
            </a:lvl2pPr>
            <a:lvl3pPr marL="914400" indent="0">
              <a:buNone/>
              <a:defRPr b="1">
                <a:latin typeface="Century Gothic" panose="020B0502020202020204" pitchFamily="34" charset="0"/>
              </a:defRPr>
            </a:lvl3pPr>
            <a:lvl4pPr marL="1371600" indent="0">
              <a:buNone/>
              <a:defRPr b="1">
                <a:latin typeface="Century Gothic" panose="020B0502020202020204" pitchFamily="34" charset="0"/>
              </a:defRPr>
            </a:lvl4pPr>
            <a:lvl5pPr marL="1828800" indent="0">
              <a:buNone/>
              <a:defRPr b="1">
                <a:latin typeface="Century Gothic" panose="020B0502020202020204" pitchFamily="34" charset="0"/>
              </a:defRPr>
            </a:lvl5pPr>
          </a:lstStyle>
          <a:p>
            <a:pPr lvl="0"/>
            <a:r>
              <a:rPr lang="en-GB" err="1"/>
              <a:t>NowThatWeHave</a:t>
            </a:r>
            <a:r>
              <a:rPr lang="en-GB"/>
              <a:t>…</a:t>
            </a:r>
          </a:p>
          <a:p>
            <a:pPr lvl="0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6531491"/>
      </p:ext>
    </p:extLst>
  </p:cSld>
  <p:clrMapOvr>
    <a:masterClrMapping/>
  </p:clrMapOvr>
  <p:transition spd="slow">
    <p:cover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4 Modelling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B96ACA1-465B-415F-A27E-AC4E52E0A31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67" y="1388"/>
            <a:ext cx="12192000" cy="6858000"/>
          </a:xfrm>
          <a:prstGeom prst="rect">
            <a:avLst/>
          </a:prstGeo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2E1C92A-870D-4E7D-A87D-67B056AD8ED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96621" y="6292757"/>
            <a:ext cx="7213600" cy="37589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 b="1">
                <a:solidFill>
                  <a:srgbClr val="706F6F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GB" err="1"/>
              <a:t>QuestionType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BE1E4BE-9E0F-49CD-8833-49DCD09F9AC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61938" y="289357"/>
            <a:ext cx="11712575" cy="89289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200" b="1">
                <a:latin typeface="Century Gothic" panose="020B0502020202020204" pitchFamily="34" charset="0"/>
              </a:defRPr>
            </a:lvl1pPr>
            <a:lvl2pPr marL="457200" indent="0">
              <a:buNone/>
              <a:defRPr sz="1800" b="1">
                <a:latin typeface="Century Gothic" panose="020B0502020202020204" pitchFamily="34" charset="0"/>
              </a:defRPr>
            </a:lvl2pPr>
            <a:lvl3pPr marL="914400" indent="0">
              <a:buNone/>
              <a:defRPr sz="1600" b="1">
                <a:latin typeface="Century Gothic" panose="020B0502020202020204" pitchFamily="34" charset="0"/>
              </a:defRPr>
            </a:lvl3pPr>
            <a:lvl4pPr marL="1371600" indent="0">
              <a:buNone/>
              <a:defRPr sz="1400" b="1">
                <a:latin typeface="Century Gothic" panose="020B0502020202020204" pitchFamily="34" charset="0"/>
              </a:defRPr>
            </a:lvl4pPr>
            <a:lvl5pPr marL="1828800" indent="0">
              <a:buNone/>
              <a:defRPr sz="1400" b="1">
                <a:latin typeface="Century Gothic" panose="020B0502020202020204" pitchFamily="34" charset="0"/>
              </a:defRPr>
            </a:lvl5pPr>
          </a:lstStyle>
          <a:p>
            <a:pPr lvl="0"/>
            <a:r>
              <a:rPr lang="en-US" err="1"/>
              <a:t>TopText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7963696"/>
      </p:ext>
    </p:extLst>
  </p:cSld>
  <p:clrMapOvr>
    <a:masterClrMapping/>
  </p:clrMapOvr>
  <p:transition spd="slow">
    <p:cover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4 Final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5327197A-D9D3-4F47-B570-B4A246F1515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7" y="0"/>
            <a:ext cx="12187066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43FD7F2-83E7-4D0E-8468-346F70AC817F}"/>
              </a:ext>
            </a:extLst>
          </p:cNvPr>
          <p:cNvSpPr txBox="1"/>
          <p:nvPr userDrawn="1"/>
        </p:nvSpPr>
        <p:spPr>
          <a:xfrm>
            <a:off x="415636" y="2068945"/>
            <a:ext cx="780472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>
                <a:solidFill>
                  <a:schemeClr val="bg1"/>
                </a:solidFill>
                <a:latin typeface="Century Gothic" panose="020B0502020202020204" pitchFamily="34" charset="0"/>
              </a:rPr>
              <a:t>You’re ready to progress!</a:t>
            </a:r>
          </a:p>
          <a:p>
            <a:r>
              <a:rPr lang="en-GB" sz="4800" b="1">
                <a:solidFill>
                  <a:schemeClr val="bg1"/>
                </a:solidFill>
                <a:latin typeface="Century Gothic" panose="020B0502020202020204" pitchFamily="34" charset="0"/>
              </a:rPr>
              <a:t>Now apply your learning by trying some questions.</a:t>
            </a:r>
          </a:p>
        </p:txBody>
      </p:sp>
    </p:spTree>
    <p:extLst>
      <p:ext uri="{BB962C8B-B14F-4D97-AF65-F5344CB8AC3E}">
        <p14:creationId xmlns:p14="http://schemas.microsoft.com/office/powerpoint/2010/main" val="1531337881"/>
      </p:ext>
    </p:extLst>
  </p:cSld>
  <p:clrMapOvr>
    <a:masterClrMapping/>
  </p:clrMapOvr>
  <p:transition spd="slow">
    <p:cover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5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345FD33B-C175-4375-ABD5-9DE98571716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7" y="0"/>
            <a:ext cx="12187066" cy="6858000"/>
          </a:xfrm>
          <a:prstGeom prst="rect">
            <a:avLst/>
          </a:prstGeom>
        </p:spPr>
      </p:pic>
      <p:sp>
        <p:nvSpPr>
          <p:cNvPr id="8" name="Text Placeholder 15">
            <a:extLst>
              <a:ext uri="{FF2B5EF4-FFF2-40B4-BE49-F238E27FC236}">
                <a16:creationId xmlns:a16="http://schemas.microsoft.com/office/drawing/2014/main" id="{7C96F5F3-DC0F-447C-B563-F86AB49DA749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22328" y="2292121"/>
            <a:ext cx="9358537" cy="98488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5800" b="1">
                <a:solidFill>
                  <a:schemeClr val="bg1"/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Block</a:t>
            </a:r>
            <a:endParaRPr lang="en-GB"/>
          </a:p>
        </p:txBody>
      </p:sp>
      <p:sp>
        <p:nvSpPr>
          <p:cNvPr id="9" name="Text Placeholder 19">
            <a:extLst>
              <a:ext uri="{FF2B5EF4-FFF2-40B4-BE49-F238E27FC236}">
                <a16:creationId xmlns:a16="http://schemas.microsoft.com/office/drawing/2014/main" id="{ED662F1D-A490-453F-8CC6-DB3C63B6A4A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22328" y="3302000"/>
            <a:ext cx="9358313" cy="13398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600" b="1">
                <a:solidFill>
                  <a:srgbClr val="1D619C"/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3600" b="1">
                <a:solidFill>
                  <a:schemeClr val="bg1"/>
                </a:solidFill>
                <a:latin typeface="Century Gothic" panose="020B0502020202020204" pitchFamily="34" charset="0"/>
              </a:defRPr>
            </a:lvl2pPr>
            <a:lvl3pPr marL="914400" indent="0">
              <a:buNone/>
              <a:defRPr sz="3600" b="1">
                <a:solidFill>
                  <a:schemeClr val="bg1"/>
                </a:solidFill>
                <a:latin typeface="Century Gothic" panose="020B0502020202020204" pitchFamily="34" charset="0"/>
              </a:defRPr>
            </a:lvl3pPr>
            <a:lvl4pPr marL="1371600" indent="0">
              <a:buNone/>
              <a:defRPr sz="3600" b="1">
                <a:solidFill>
                  <a:schemeClr val="bg1"/>
                </a:solidFill>
                <a:latin typeface="Century Gothic" panose="020B0502020202020204" pitchFamily="34" charset="0"/>
              </a:defRPr>
            </a:lvl4pPr>
            <a:lvl5pPr marL="1828800" indent="0">
              <a:buNone/>
              <a:defRPr sz="3600" b="1">
                <a:solidFill>
                  <a:schemeClr val="bg1"/>
                </a:solidFill>
                <a:latin typeface="Century Gothic" panose="020B0502020202020204" pitchFamily="34" charset="0"/>
              </a:defRPr>
            </a:lvl5pPr>
          </a:lstStyle>
          <a:p>
            <a:pPr lvl="0"/>
            <a:r>
              <a:rPr lang="en-US"/>
              <a:t>Step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5286768"/>
      </p:ext>
    </p:extLst>
  </p:cSld>
  <p:clrMapOvr>
    <a:masterClrMapping/>
  </p:clrMapOvr>
  <p:transition spd="slow">
    <p:cover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5 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B0EEAFF-F06A-4801-A07F-9CD6D477122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67" y="1388"/>
            <a:ext cx="12187066" cy="6856612"/>
          </a:xfrm>
          <a:prstGeom prst="rect">
            <a:avLst/>
          </a:prstGeom>
        </p:spPr>
      </p:pic>
      <p:sp>
        <p:nvSpPr>
          <p:cNvPr id="3" name="Text Placeholder 4">
            <a:extLst>
              <a:ext uri="{FF2B5EF4-FFF2-40B4-BE49-F238E27FC236}">
                <a16:creationId xmlns:a16="http://schemas.microsoft.com/office/drawing/2014/main" id="{57D61610-05EF-4361-BCBA-B4EABF43E345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61938" y="289357"/>
            <a:ext cx="11712575" cy="89289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200" b="1">
                <a:latin typeface="Century Gothic" panose="020B0502020202020204" pitchFamily="34" charset="0"/>
              </a:defRPr>
            </a:lvl1pPr>
            <a:lvl2pPr marL="457200" indent="0">
              <a:buNone/>
              <a:defRPr sz="1800" b="1">
                <a:latin typeface="Century Gothic" panose="020B0502020202020204" pitchFamily="34" charset="0"/>
              </a:defRPr>
            </a:lvl2pPr>
            <a:lvl3pPr marL="914400" indent="0">
              <a:buNone/>
              <a:defRPr sz="1600" b="1">
                <a:latin typeface="Century Gothic" panose="020B0502020202020204" pitchFamily="34" charset="0"/>
              </a:defRPr>
            </a:lvl3pPr>
            <a:lvl4pPr marL="1371600" indent="0">
              <a:buNone/>
              <a:defRPr sz="1400" b="1">
                <a:latin typeface="Century Gothic" panose="020B0502020202020204" pitchFamily="34" charset="0"/>
              </a:defRPr>
            </a:lvl4pPr>
            <a:lvl5pPr marL="1828800" indent="0">
              <a:buNone/>
              <a:defRPr sz="1400" b="1">
                <a:latin typeface="Century Gothic" panose="020B0502020202020204" pitchFamily="34" charset="0"/>
              </a:defRPr>
            </a:lvl5pPr>
          </a:lstStyle>
          <a:p>
            <a:pPr lvl="0"/>
            <a:r>
              <a:rPr lang="en-US" err="1"/>
              <a:t>TopText</a:t>
            </a:r>
            <a:endParaRPr lang="en-GB"/>
          </a:p>
        </p:txBody>
      </p:sp>
      <p:sp>
        <p:nvSpPr>
          <p:cNvPr id="4" name="Text Placeholder 7">
            <a:extLst>
              <a:ext uri="{FF2B5EF4-FFF2-40B4-BE49-F238E27FC236}">
                <a16:creationId xmlns:a16="http://schemas.microsoft.com/office/drawing/2014/main" id="{4C6E56ED-9130-4CCB-9943-043EDEF7FB2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61938" y="4286247"/>
            <a:ext cx="11712574" cy="97847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 b="1">
                <a:latin typeface="Century Gothic" panose="020B0502020202020204" pitchFamily="34" charset="0"/>
              </a:defRPr>
            </a:lvl1pPr>
            <a:lvl2pPr marL="457200" indent="0">
              <a:buNone/>
              <a:defRPr b="1">
                <a:latin typeface="Century Gothic" panose="020B0502020202020204" pitchFamily="34" charset="0"/>
              </a:defRPr>
            </a:lvl2pPr>
            <a:lvl3pPr marL="914400" indent="0">
              <a:buNone/>
              <a:defRPr b="1">
                <a:latin typeface="Century Gothic" panose="020B0502020202020204" pitchFamily="34" charset="0"/>
              </a:defRPr>
            </a:lvl3pPr>
            <a:lvl4pPr marL="1371600" indent="0">
              <a:buNone/>
              <a:defRPr b="1">
                <a:latin typeface="Century Gothic" panose="020B0502020202020204" pitchFamily="34" charset="0"/>
              </a:defRPr>
            </a:lvl4pPr>
            <a:lvl5pPr marL="1828800" indent="0">
              <a:buNone/>
              <a:defRPr b="1">
                <a:latin typeface="Century Gothic" panose="020B0502020202020204" pitchFamily="34" charset="0"/>
              </a:defRPr>
            </a:lvl5pPr>
          </a:lstStyle>
          <a:p>
            <a:pPr lvl="0"/>
            <a:r>
              <a:rPr lang="en-GB" err="1"/>
              <a:t>OtherText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4694799"/>
      </p:ext>
    </p:extLst>
  </p:cSld>
  <p:clrMapOvr>
    <a:masterClrMapping/>
  </p:clrMapOvr>
  <p:transition spd="slow">
    <p:cover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5 Key Info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DE0BF20-1272-4A66-8D7B-C98EEFAAFAC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67" y="1387"/>
            <a:ext cx="12192000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FFC5C3F-0E06-4616-B9AE-24FDF255647C}"/>
              </a:ext>
            </a:extLst>
          </p:cNvPr>
          <p:cNvSpPr txBox="1"/>
          <p:nvPr userDrawn="1"/>
        </p:nvSpPr>
        <p:spPr>
          <a:xfrm>
            <a:off x="261257" y="272141"/>
            <a:ext cx="116694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>
                <a:effectLst/>
                <a:latin typeface="Century Gothic" panose="020B0502020202020204" pitchFamily="34" charset="0"/>
              </a:rPr>
              <a:t>Key Information</a:t>
            </a:r>
            <a:endParaRPr lang="en-GB" sz="2800">
              <a:latin typeface="Century Gothic" panose="020B0502020202020204" pitchFamily="34" charset="0"/>
            </a:endParaRPr>
          </a:p>
        </p:txBody>
      </p:sp>
      <p:sp>
        <p:nvSpPr>
          <p:cNvPr id="6" name="Text Placeholder 7">
            <a:extLst>
              <a:ext uri="{FF2B5EF4-FFF2-40B4-BE49-F238E27FC236}">
                <a16:creationId xmlns:a16="http://schemas.microsoft.com/office/drawing/2014/main" id="{EBD1FAEE-489F-4553-A82D-A0F68FD77CE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54528" y="2125450"/>
            <a:ext cx="10482943" cy="313927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 b="1">
                <a:latin typeface="Century Gothic" panose="020B0502020202020204" pitchFamily="34" charset="0"/>
              </a:defRPr>
            </a:lvl1pPr>
            <a:lvl2pPr marL="457200" indent="0">
              <a:buNone/>
              <a:defRPr b="1">
                <a:latin typeface="Century Gothic" panose="020B0502020202020204" pitchFamily="34" charset="0"/>
              </a:defRPr>
            </a:lvl2pPr>
            <a:lvl3pPr marL="914400" indent="0">
              <a:buNone/>
              <a:defRPr b="1">
                <a:latin typeface="Century Gothic" panose="020B0502020202020204" pitchFamily="34" charset="0"/>
              </a:defRPr>
            </a:lvl3pPr>
            <a:lvl4pPr marL="1371600" indent="0">
              <a:buNone/>
              <a:defRPr b="1">
                <a:latin typeface="Century Gothic" panose="020B0502020202020204" pitchFamily="34" charset="0"/>
              </a:defRPr>
            </a:lvl4pPr>
            <a:lvl5pPr marL="1828800" indent="0">
              <a:buNone/>
              <a:defRPr b="1">
                <a:latin typeface="Century Gothic" panose="020B0502020202020204" pitchFamily="34" charset="0"/>
              </a:defRPr>
            </a:lvl5pPr>
          </a:lstStyle>
          <a:p>
            <a:pPr lvl="0"/>
            <a:r>
              <a:rPr lang="en-GB" err="1"/>
              <a:t>OtherText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742594"/>
      </p:ext>
    </p:extLst>
  </p:cSld>
  <p:clrMapOvr>
    <a:masterClrMapping/>
  </p:clrMapOvr>
  <p:transition spd="slow">
    <p:cover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5 Question Seg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54D29493-C804-4451-B118-2E791354C52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67" y="1387"/>
            <a:ext cx="12192000" cy="6858000"/>
          </a:xfrm>
          <a:prstGeom prst="rect">
            <a:avLst/>
          </a:prstGeom>
        </p:spPr>
      </p:pic>
      <p:sp>
        <p:nvSpPr>
          <p:cNvPr id="4" name="Text Placeholder 7">
            <a:extLst>
              <a:ext uri="{FF2B5EF4-FFF2-40B4-BE49-F238E27FC236}">
                <a16:creationId xmlns:a16="http://schemas.microsoft.com/office/drawing/2014/main" id="{7DDBDCE6-E92B-4A64-8E30-4DD371889BFC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614467" y="2686017"/>
            <a:ext cx="8963066" cy="177514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 b="1">
                <a:latin typeface="Century Gothic" panose="020B0502020202020204" pitchFamily="34" charset="0"/>
              </a:defRPr>
            </a:lvl1pPr>
            <a:lvl2pPr marL="457200" indent="0">
              <a:buNone/>
              <a:defRPr b="1">
                <a:latin typeface="Century Gothic" panose="020B0502020202020204" pitchFamily="34" charset="0"/>
              </a:defRPr>
            </a:lvl2pPr>
            <a:lvl3pPr marL="914400" indent="0">
              <a:buNone/>
              <a:defRPr b="1">
                <a:latin typeface="Century Gothic" panose="020B0502020202020204" pitchFamily="34" charset="0"/>
              </a:defRPr>
            </a:lvl3pPr>
            <a:lvl4pPr marL="1371600" indent="0">
              <a:buNone/>
              <a:defRPr b="1">
                <a:latin typeface="Century Gothic" panose="020B0502020202020204" pitchFamily="34" charset="0"/>
              </a:defRPr>
            </a:lvl4pPr>
            <a:lvl5pPr marL="1828800" indent="0">
              <a:buNone/>
              <a:defRPr b="1">
                <a:latin typeface="Century Gothic" panose="020B0502020202020204" pitchFamily="34" charset="0"/>
              </a:defRPr>
            </a:lvl5pPr>
          </a:lstStyle>
          <a:p>
            <a:pPr lvl="0"/>
            <a:r>
              <a:rPr lang="en-GB" err="1"/>
              <a:t>NowThatWeHave</a:t>
            </a:r>
            <a:r>
              <a:rPr lang="en-GB"/>
              <a:t>…</a:t>
            </a:r>
          </a:p>
          <a:p>
            <a:pPr lvl="0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1782"/>
      </p:ext>
    </p:extLst>
  </p:cSld>
  <p:clrMapOvr>
    <a:masterClrMapping/>
  </p:clrMapOvr>
  <p:transition spd="slow">
    <p:cover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5 Modelling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B96ACA1-465B-415F-A27E-AC4E52E0A31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67" y="1388"/>
            <a:ext cx="12192000" cy="6858000"/>
          </a:xfrm>
          <a:prstGeom prst="rect">
            <a:avLst/>
          </a:prstGeo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2E1C92A-870D-4E7D-A87D-67B056AD8ED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96621" y="6292757"/>
            <a:ext cx="7213600" cy="37589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 b="1">
                <a:solidFill>
                  <a:srgbClr val="706F6F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GB" err="1"/>
              <a:t>QuestionType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BE1E4BE-9E0F-49CD-8833-49DCD09F9AC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61938" y="289357"/>
            <a:ext cx="11712575" cy="89289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200" b="1">
                <a:latin typeface="Century Gothic" panose="020B0502020202020204" pitchFamily="34" charset="0"/>
              </a:defRPr>
            </a:lvl1pPr>
            <a:lvl2pPr marL="457200" indent="0">
              <a:buNone/>
              <a:defRPr sz="1800" b="1">
                <a:latin typeface="Century Gothic" panose="020B0502020202020204" pitchFamily="34" charset="0"/>
              </a:defRPr>
            </a:lvl2pPr>
            <a:lvl3pPr marL="914400" indent="0">
              <a:buNone/>
              <a:defRPr sz="1600" b="1">
                <a:latin typeface="Century Gothic" panose="020B0502020202020204" pitchFamily="34" charset="0"/>
              </a:defRPr>
            </a:lvl3pPr>
            <a:lvl4pPr marL="1371600" indent="0">
              <a:buNone/>
              <a:defRPr sz="1400" b="1">
                <a:latin typeface="Century Gothic" panose="020B0502020202020204" pitchFamily="34" charset="0"/>
              </a:defRPr>
            </a:lvl4pPr>
            <a:lvl5pPr marL="1828800" indent="0">
              <a:buNone/>
              <a:defRPr sz="1400" b="1">
                <a:latin typeface="Century Gothic" panose="020B0502020202020204" pitchFamily="34" charset="0"/>
              </a:defRPr>
            </a:lvl5pPr>
          </a:lstStyle>
          <a:p>
            <a:pPr lvl="0"/>
            <a:r>
              <a:rPr lang="en-US" err="1"/>
              <a:t>TopText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2023095"/>
      </p:ext>
    </p:extLst>
  </p:cSld>
  <p:clrMapOvr>
    <a:masterClrMapping/>
  </p:clrMapOvr>
  <p:transition spd="slow">
    <p:cover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5 Final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picture containing shape&#10;&#10;Description automatically generated">
            <a:extLst>
              <a:ext uri="{FF2B5EF4-FFF2-40B4-BE49-F238E27FC236}">
                <a16:creationId xmlns:a16="http://schemas.microsoft.com/office/drawing/2014/main" id="{60989F53-9705-4746-8B70-E3946B65A9E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7" y="0"/>
            <a:ext cx="12187066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C5CCD2D-E1E8-47FA-87EE-0E3F993503BA}"/>
              </a:ext>
            </a:extLst>
          </p:cNvPr>
          <p:cNvSpPr txBox="1"/>
          <p:nvPr userDrawn="1"/>
        </p:nvSpPr>
        <p:spPr>
          <a:xfrm>
            <a:off x="415636" y="2068945"/>
            <a:ext cx="780472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>
                <a:solidFill>
                  <a:schemeClr val="bg1"/>
                </a:solidFill>
                <a:latin typeface="Century Gothic" panose="020B0502020202020204" pitchFamily="34" charset="0"/>
              </a:rPr>
              <a:t>You’re ready to progress!</a:t>
            </a:r>
          </a:p>
          <a:p>
            <a:r>
              <a:rPr lang="en-GB" sz="4800" b="1">
                <a:solidFill>
                  <a:schemeClr val="bg1"/>
                </a:solidFill>
                <a:latin typeface="Century Gothic" panose="020B0502020202020204" pitchFamily="34" charset="0"/>
              </a:rPr>
              <a:t>Now apply your learning by trying some questions.</a:t>
            </a:r>
          </a:p>
        </p:txBody>
      </p:sp>
    </p:spTree>
    <p:extLst>
      <p:ext uri="{BB962C8B-B14F-4D97-AF65-F5344CB8AC3E}">
        <p14:creationId xmlns:p14="http://schemas.microsoft.com/office/powerpoint/2010/main" val="488349341"/>
      </p:ext>
    </p:extLst>
  </p:cSld>
  <p:clrMapOvr>
    <a:masterClrMapping/>
  </p:clrMapOvr>
  <p:transition spd="slow">
    <p:cover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6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ext, screenshot, businesscard&#10;&#10;Description automatically generated">
            <a:extLst>
              <a:ext uri="{FF2B5EF4-FFF2-40B4-BE49-F238E27FC236}">
                <a16:creationId xmlns:a16="http://schemas.microsoft.com/office/drawing/2014/main" id="{35D24CA8-BCAC-4996-BA1E-89CC913EB8E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7" y="0"/>
            <a:ext cx="12187066" cy="6858000"/>
          </a:xfrm>
          <a:prstGeom prst="rect">
            <a:avLst/>
          </a:prstGeom>
        </p:spPr>
      </p:pic>
      <p:sp>
        <p:nvSpPr>
          <p:cNvPr id="8" name="Text Placeholder 15">
            <a:extLst>
              <a:ext uri="{FF2B5EF4-FFF2-40B4-BE49-F238E27FC236}">
                <a16:creationId xmlns:a16="http://schemas.microsoft.com/office/drawing/2014/main" id="{3E4E1AEF-5797-4A04-A9A2-34439313FE1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22328" y="2292121"/>
            <a:ext cx="9358537" cy="98488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5800" b="1">
                <a:solidFill>
                  <a:schemeClr val="bg1"/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Block</a:t>
            </a:r>
            <a:endParaRPr lang="en-GB"/>
          </a:p>
        </p:txBody>
      </p:sp>
      <p:sp>
        <p:nvSpPr>
          <p:cNvPr id="9" name="Text Placeholder 19">
            <a:extLst>
              <a:ext uri="{FF2B5EF4-FFF2-40B4-BE49-F238E27FC236}">
                <a16:creationId xmlns:a16="http://schemas.microsoft.com/office/drawing/2014/main" id="{C85E29F4-3D6D-4092-83CF-B0C877AF37E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22328" y="3302000"/>
            <a:ext cx="9358313" cy="13398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600" b="1">
                <a:solidFill>
                  <a:srgbClr val="1D619C"/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3600" b="1">
                <a:solidFill>
                  <a:schemeClr val="bg1"/>
                </a:solidFill>
                <a:latin typeface="Century Gothic" panose="020B0502020202020204" pitchFamily="34" charset="0"/>
              </a:defRPr>
            </a:lvl2pPr>
            <a:lvl3pPr marL="914400" indent="0">
              <a:buNone/>
              <a:defRPr sz="3600" b="1">
                <a:solidFill>
                  <a:schemeClr val="bg1"/>
                </a:solidFill>
                <a:latin typeface="Century Gothic" panose="020B0502020202020204" pitchFamily="34" charset="0"/>
              </a:defRPr>
            </a:lvl3pPr>
            <a:lvl4pPr marL="1371600" indent="0">
              <a:buNone/>
              <a:defRPr sz="3600" b="1">
                <a:solidFill>
                  <a:schemeClr val="bg1"/>
                </a:solidFill>
                <a:latin typeface="Century Gothic" panose="020B0502020202020204" pitchFamily="34" charset="0"/>
              </a:defRPr>
            </a:lvl4pPr>
            <a:lvl5pPr marL="1828800" indent="0">
              <a:buNone/>
              <a:defRPr sz="3600" b="1">
                <a:solidFill>
                  <a:schemeClr val="bg1"/>
                </a:solidFill>
                <a:latin typeface="Century Gothic" panose="020B0502020202020204" pitchFamily="34" charset="0"/>
              </a:defRPr>
            </a:lvl5pPr>
          </a:lstStyle>
          <a:p>
            <a:pPr lvl="0"/>
            <a:r>
              <a:rPr lang="en-US"/>
              <a:t>Step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3870172"/>
      </p:ext>
    </p:extLst>
  </p:cSld>
  <p:clrMapOvr>
    <a:masterClrMapping/>
  </p:clrMapOvr>
  <p:transition spd="slow">
    <p:cover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6 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5307FCB-7FE7-4AF6-A340-766EDFB2B4D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66" y="694"/>
            <a:ext cx="12189533" cy="6857306"/>
          </a:xfrm>
          <a:prstGeom prst="rect">
            <a:avLst/>
          </a:prstGeom>
        </p:spPr>
      </p:pic>
      <p:sp>
        <p:nvSpPr>
          <p:cNvPr id="4" name="Text Placeholder 4">
            <a:extLst>
              <a:ext uri="{FF2B5EF4-FFF2-40B4-BE49-F238E27FC236}">
                <a16:creationId xmlns:a16="http://schemas.microsoft.com/office/drawing/2014/main" id="{4DDB95D4-257D-4844-BADA-F2D10358318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61938" y="289357"/>
            <a:ext cx="11712575" cy="89289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200" b="1">
                <a:latin typeface="Century Gothic" panose="020B0502020202020204" pitchFamily="34" charset="0"/>
              </a:defRPr>
            </a:lvl1pPr>
            <a:lvl2pPr marL="457200" indent="0">
              <a:buNone/>
              <a:defRPr sz="1800" b="1">
                <a:latin typeface="Century Gothic" panose="020B0502020202020204" pitchFamily="34" charset="0"/>
              </a:defRPr>
            </a:lvl2pPr>
            <a:lvl3pPr marL="914400" indent="0">
              <a:buNone/>
              <a:defRPr sz="1600" b="1">
                <a:latin typeface="Century Gothic" panose="020B0502020202020204" pitchFamily="34" charset="0"/>
              </a:defRPr>
            </a:lvl3pPr>
            <a:lvl4pPr marL="1371600" indent="0">
              <a:buNone/>
              <a:defRPr sz="1400" b="1">
                <a:latin typeface="Century Gothic" panose="020B0502020202020204" pitchFamily="34" charset="0"/>
              </a:defRPr>
            </a:lvl4pPr>
            <a:lvl5pPr marL="1828800" indent="0">
              <a:buNone/>
              <a:defRPr sz="1400" b="1">
                <a:latin typeface="Century Gothic" panose="020B0502020202020204" pitchFamily="34" charset="0"/>
              </a:defRPr>
            </a:lvl5pPr>
          </a:lstStyle>
          <a:p>
            <a:pPr lvl="0"/>
            <a:r>
              <a:rPr lang="en-US" err="1"/>
              <a:t>TopText</a:t>
            </a:r>
            <a:endParaRPr lang="en-GB"/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0C2713C1-D3D5-4A4F-8FF9-8F12E8CE926E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61938" y="4286247"/>
            <a:ext cx="11712574" cy="97847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 b="1">
                <a:latin typeface="Century Gothic" panose="020B0502020202020204" pitchFamily="34" charset="0"/>
              </a:defRPr>
            </a:lvl1pPr>
            <a:lvl2pPr marL="457200" indent="0">
              <a:buNone/>
              <a:defRPr b="1">
                <a:latin typeface="Century Gothic" panose="020B0502020202020204" pitchFamily="34" charset="0"/>
              </a:defRPr>
            </a:lvl2pPr>
            <a:lvl3pPr marL="914400" indent="0">
              <a:buNone/>
              <a:defRPr b="1">
                <a:latin typeface="Century Gothic" panose="020B0502020202020204" pitchFamily="34" charset="0"/>
              </a:defRPr>
            </a:lvl3pPr>
            <a:lvl4pPr marL="1371600" indent="0">
              <a:buNone/>
              <a:defRPr b="1">
                <a:latin typeface="Century Gothic" panose="020B0502020202020204" pitchFamily="34" charset="0"/>
              </a:defRPr>
            </a:lvl4pPr>
            <a:lvl5pPr marL="1828800" indent="0">
              <a:buNone/>
              <a:defRPr b="1">
                <a:latin typeface="Century Gothic" panose="020B0502020202020204" pitchFamily="34" charset="0"/>
              </a:defRPr>
            </a:lvl5pPr>
          </a:lstStyle>
          <a:p>
            <a:pPr lvl="0"/>
            <a:r>
              <a:rPr lang="en-GB" err="1"/>
              <a:t>OtherText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8615846"/>
      </p:ext>
    </p:extLst>
  </p:cSld>
  <p:clrMapOvr>
    <a:masterClrMapping/>
  </p:clrMapOvr>
  <p:transition spd="slow">
    <p:cover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6 Key Info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DE0BF20-1272-4A66-8D7B-C98EEFAAFAC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68" y="1388"/>
            <a:ext cx="12192000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FFC5C3F-0E06-4616-B9AE-24FDF255647C}"/>
              </a:ext>
            </a:extLst>
          </p:cNvPr>
          <p:cNvSpPr txBox="1"/>
          <p:nvPr userDrawn="1"/>
        </p:nvSpPr>
        <p:spPr>
          <a:xfrm>
            <a:off x="261257" y="272141"/>
            <a:ext cx="116694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>
                <a:effectLst/>
                <a:latin typeface="Century Gothic" panose="020B0502020202020204" pitchFamily="34" charset="0"/>
              </a:rPr>
              <a:t>Key Information</a:t>
            </a:r>
            <a:endParaRPr lang="en-GB" sz="2800">
              <a:latin typeface="Century Gothic" panose="020B0502020202020204" pitchFamily="34" charset="0"/>
            </a:endParaRPr>
          </a:p>
        </p:txBody>
      </p:sp>
      <p:sp>
        <p:nvSpPr>
          <p:cNvPr id="6" name="Text Placeholder 7">
            <a:extLst>
              <a:ext uri="{FF2B5EF4-FFF2-40B4-BE49-F238E27FC236}">
                <a16:creationId xmlns:a16="http://schemas.microsoft.com/office/drawing/2014/main" id="{EBD1FAEE-489F-4553-A82D-A0F68FD77CE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54528" y="2125450"/>
            <a:ext cx="10482943" cy="313927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 b="1">
                <a:latin typeface="Century Gothic" panose="020B0502020202020204" pitchFamily="34" charset="0"/>
              </a:defRPr>
            </a:lvl1pPr>
            <a:lvl2pPr marL="457200" indent="0">
              <a:buNone/>
              <a:defRPr b="1">
                <a:latin typeface="Century Gothic" panose="020B0502020202020204" pitchFamily="34" charset="0"/>
              </a:defRPr>
            </a:lvl2pPr>
            <a:lvl3pPr marL="914400" indent="0">
              <a:buNone/>
              <a:defRPr b="1">
                <a:latin typeface="Century Gothic" panose="020B0502020202020204" pitchFamily="34" charset="0"/>
              </a:defRPr>
            </a:lvl3pPr>
            <a:lvl4pPr marL="1371600" indent="0">
              <a:buNone/>
              <a:defRPr b="1">
                <a:latin typeface="Century Gothic" panose="020B0502020202020204" pitchFamily="34" charset="0"/>
              </a:defRPr>
            </a:lvl4pPr>
            <a:lvl5pPr marL="1828800" indent="0">
              <a:buNone/>
              <a:defRPr b="1">
                <a:latin typeface="Century Gothic" panose="020B0502020202020204" pitchFamily="34" charset="0"/>
              </a:defRPr>
            </a:lvl5pPr>
          </a:lstStyle>
          <a:p>
            <a:pPr lvl="0"/>
            <a:r>
              <a:rPr lang="en-GB" err="1"/>
              <a:t>OtherText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3637479"/>
      </p:ext>
    </p:extLst>
  </p:cSld>
  <p:clrMapOvr>
    <a:masterClrMapping/>
  </p:clrMapOvr>
  <p:transition spd="slow">
    <p:cover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6 Question Seg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54D29493-C804-4451-B118-2E791354C52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68" y="1388"/>
            <a:ext cx="12192000" cy="6858000"/>
          </a:xfrm>
          <a:prstGeom prst="rect">
            <a:avLst/>
          </a:prstGeom>
        </p:spPr>
      </p:pic>
      <p:sp>
        <p:nvSpPr>
          <p:cNvPr id="4" name="Text Placeholder 7">
            <a:extLst>
              <a:ext uri="{FF2B5EF4-FFF2-40B4-BE49-F238E27FC236}">
                <a16:creationId xmlns:a16="http://schemas.microsoft.com/office/drawing/2014/main" id="{7DDBDCE6-E92B-4A64-8E30-4DD371889BFC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614467" y="2686017"/>
            <a:ext cx="8963066" cy="177514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 b="1">
                <a:latin typeface="Century Gothic" panose="020B0502020202020204" pitchFamily="34" charset="0"/>
              </a:defRPr>
            </a:lvl1pPr>
            <a:lvl2pPr marL="457200" indent="0">
              <a:buNone/>
              <a:defRPr b="1">
                <a:latin typeface="Century Gothic" panose="020B0502020202020204" pitchFamily="34" charset="0"/>
              </a:defRPr>
            </a:lvl2pPr>
            <a:lvl3pPr marL="914400" indent="0">
              <a:buNone/>
              <a:defRPr b="1">
                <a:latin typeface="Century Gothic" panose="020B0502020202020204" pitchFamily="34" charset="0"/>
              </a:defRPr>
            </a:lvl3pPr>
            <a:lvl4pPr marL="1371600" indent="0">
              <a:buNone/>
              <a:defRPr b="1">
                <a:latin typeface="Century Gothic" panose="020B0502020202020204" pitchFamily="34" charset="0"/>
              </a:defRPr>
            </a:lvl4pPr>
            <a:lvl5pPr marL="1828800" indent="0">
              <a:buNone/>
              <a:defRPr b="1">
                <a:latin typeface="Century Gothic" panose="020B0502020202020204" pitchFamily="34" charset="0"/>
              </a:defRPr>
            </a:lvl5pPr>
          </a:lstStyle>
          <a:p>
            <a:pPr lvl="0"/>
            <a:r>
              <a:rPr lang="en-GB" err="1"/>
              <a:t>NowThatWeHave</a:t>
            </a:r>
            <a:r>
              <a:rPr lang="en-GB"/>
              <a:t>…</a:t>
            </a:r>
          </a:p>
          <a:p>
            <a:pPr lvl="0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4810019"/>
      </p:ext>
    </p:extLst>
  </p:cSld>
  <p:clrMapOvr>
    <a:masterClrMapping/>
  </p:clrMapOvr>
  <p:transition spd="slow">
    <p:cover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6 Modelling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B96ACA1-465B-415F-A27E-AC4E52E0A31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67" y="1388"/>
            <a:ext cx="12192000" cy="6856612"/>
          </a:xfrm>
          <a:prstGeom prst="rect">
            <a:avLst/>
          </a:prstGeo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2E1C92A-870D-4E7D-A87D-67B056AD8ED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96621" y="6292757"/>
            <a:ext cx="7213600" cy="37589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 b="1">
                <a:solidFill>
                  <a:srgbClr val="706F6F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GB" err="1"/>
              <a:t>QuestionType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BE1E4BE-9E0F-49CD-8833-49DCD09F9AC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61938" y="289357"/>
            <a:ext cx="11712575" cy="89289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200" b="1">
                <a:latin typeface="Century Gothic" panose="020B0502020202020204" pitchFamily="34" charset="0"/>
              </a:defRPr>
            </a:lvl1pPr>
            <a:lvl2pPr marL="457200" indent="0">
              <a:buNone/>
              <a:defRPr sz="1800" b="1">
                <a:latin typeface="Century Gothic" panose="020B0502020202020204" pitchFamily="34" charset="0"/>
              </a:defRPr>
            </a:lvl2pPr>
            <a:lvl3pPr marL="914400" indent="0">
              <a:buNone/>
              <a:defRPr sz="1600" b="1">
                <a:latin typeface="Century Gothic" panose="020B0502020202020204" pitchFamily="34" charset="0"/>
              </a:defRPr>
            </a:lvl3pPr>
            <a:lvl4pPr marL="1371600" indent="0">
              <a:buNone/>
              <a:defRPr sz="1400" b="1">
                <a:latin typeface="Century Gothic" panose="020B0502020202020204" pitchFamily="34" charset="0"/>
              </a:defRPr>
            </a:lvl4pPr>
            <a:lvl5pPr marL="1828800" indent="0">
              <a:buNone/>
              <a:defRPr sz="1400" b="1">
                <a:latin typeface="Century Gothic" panose="020B0502020202020204" pitchFamily="34" charset="0"/>
              </a:defRPr>
            </a:lvl5pPr>
          </a:lstStyle>
          <a:p>
            <a:pPr lvl="0"/>
            <a:r>
              <a:rPr lang="en-US" err="1"/>
              <a:t>TopText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5090895"/>
      </p:ext>
    </p:extLst>
  </p:cSld>
  <p:clrMapOvr>
    <a:masterClrMapping/>
  </p:clrMapOvr>
  <p:transition spd="slow">
    <p:cover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6 Final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picture containing shape&#10;&#10;Description automatically generated">
            <a:extLst>
              <a:ext uri="{FF2B5EF4-FFF2-40B4-BE49-F238E27FC236}">
                <a16:creationId xmlns:a16="http://schemas.microsoft.com/office/drawing/2014/main" id="{3AAAE974-797A-49C5-A8E9-910FC403736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7" y="0"/>
            <a:ext cx="12187066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D4F3FC0-B59B-465F-8DCB-ABA94BBFCE07}"/>
              </a:ext>
            </a:extLst>
          </p:cNvPr>
          <p:cNvSpPr txBox="1"/>
          <p:nvPr userDrawn="1"/>
        </p:nvSpPr>
        <p:spPr>
          <a:xfrm>
            <a:off x="415636" y="2068945"/>
            <a:ext cx="780472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>
                <a:solidFill>
                  <a:schemeClr val="bg1"/>
                </a:solidFill>
                <a:latin typeface="Century Gothic" panose="020B0502020202020204" pitchFamily="34" charset="0"/>
              </a:rPr>
              <a:t>You’re ready to progress!</a:t>
            </a:r>
          </a:p>
          <a:p>
            <a:r>
              <a:rPr lang="en-GB" sz="4800" b="1">
                <a:solidFill>
                  <a:schemeClr val="bg1"/>
                </a:solidFill>
                <a:latin typeface="Century Gothic" panose="020B0502020202020204" pitchFamily="34" charset="0"/>
              </a:rPr>
              <a:t>Now apply your learning by trying some questions.</a:t>
            </a:r>
          </a:p>
        </p:txBody>
      </p:sp>
    </p:spTree>
    <p:extLst>
      <p:ext uri="{BB962C8B-B14F-4D97-AF65-F5344CB8AC3E}">
        <p14:creationId xmlns:p14="http://schemas.microsoft.com/office/powerpoint/2010/main" val="783749186"/>
      </p:ext>
    </p:extLst>
  </p:cSld>
  <p:clrMapOvr>
    <a:masterClrMapping/>
  </p:clrMapOvr>
  <p:transition spd="slow">
    <p:cover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49332025"/>
      </p:ext>
    </p:extLst>
  </p:cSld>
  <p:clrMapOvr>
    <a:masterClrMapping/>
  </p:clrMapOvr>
  <p:transition spd="slow">
    <p:cover/>
  </p:transition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950165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69" r:id="rId3"/>
    <p:sldLayoutId id="2147483670" r:id="rId4"/>
    <p:sldLayoutId id="2147483688" r:id="rId5"/>
    <p:sldLayoutId id="2147483650" r:id="rId6"/>
    <p:sldLayoutId id="2147483652" r:id="rId7"/>
    <p:sldLayoutId id="2147483653" r:id="rId8"/>
    <p:sldLayoutId id="2147483671" r:id="rId9"/>
    <p:sldLayoutId id="2147483672" r:id="rId10"/>
    <p:sldLayoutId id="2147483689" r:id="rId11"/>
    <p:sldLayoutId id="2147483654" r:id="rId12"/>
    <p:sldLayoutId id="2147483656" r:id="rId13"/>
    <p:sldLayoutId id="2147483657" r:id="rId14"/>
    <p:sldLayoutId id="2147483673" r:id="rId15"/>
    <p:sldLayoutId id="2147483674" r:id="rId16"/>
    <p:sldLayoutId id="2147483690" r:id="rId17"/>
    <p:sldLayoutId id="2147483658" r:id="rId18"/>
    <p:sldLayoutId id="2147483659" r:id="rId19"/>
    <p:sldLayoutId id="2147483660" r:id="rId20"/>
    <p:sldLayoutId id="2147483675" r:id="rId21"/>
    <p:sldLayoutId id="2147483676" r:id="rId22"/>
    <p:sldLayoutId id="2147483691" r:id="rId23"/>
    <p:sldLayoutId id="2147483661" r:id="rId24"/>
    <p:sldLayoutId id="2147483662" r:id="rId25"/>
    <p:sldLayoutId id="2147483663" r:id="rId26"/>
    <p:sldLayoutId id="2147483677" r:id="rId27"/>
    <p:sldLayoutId id="2147483678" r:id="rId28"/>
    <p:sldLayoutId id="2147483692" r:id="rId29"/>
    <p:sldLayoutId id="2147483664" r:id="rId30"/>
    <p:sldLayoutId id="2147483665" r:id="rId31"/>
    <p:sldLayoutId id="2147483666" r:id="rId32"/>
    <p:sldLayoutId id="2147483679" r:id="rId33"/>
    <p:sldLayoutId id="2147483680" r:id="rId34"/>
    <p:sldLayoutId id="2147483693" r:id="rId35"/>
    <p:sldLayoutId id="2147483667" r:id="rId36"/>
    <p:sldLayoutId id="2147483686" r:id="rId37"/>
  </p:sldLayoutIdLst>
  <p:transition spd="slow">
    <p:cover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3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3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32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2.xml"/><Relationship Id="rId4" Type="http://schemas.openxmlformats.org/officeDocument/2006/relationships/image" Target="../media/image29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3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3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3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3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3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3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3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3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3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3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35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3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35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35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35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35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35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35.xml"/></Relationships>
</file>

<file path=ppt/slides/_rels/slide36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35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35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35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3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08A6AAB9-554D-4F36-A29D-07E76567596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GB" i="0" u="none" strike="noStrike" dirty="0">
                <a:solidFill>
                  <a:srgbClr val="000000"/>
                </a:solidFill>
                <a:effectLst/>
                <a:latin typeface="+mn-lt"/>
              </a:rPr>
              <a:t>A </a:t>
            </a:r>
            <a:r>
              <a:rPr lang="en-GB" i="0" u="none" strike="noStrike" dirty="0">
                <a:solidFill>
                  <a:srgbClr val="1D619C"/>
                </a:solidFill>
                <a:effectLst/>
                <a:latin typeface="+mn-lt"/>
              </a:rPr>
              <a:t>hyphen</a:t>
            </a:r>
            <a:r>
              <a:rPr lang="en-GB" i="0" u="none" strike="noStrike" dirty="0">
                <a:solidFill>
                  <a:srgbClr val="000000"/>
                </a:solidFill>
                <a:effectLst/>
                <a:latin typeface="+mn-lt"/>
              </a:rPr>
              <a:t> is used to used to join two words to clarify meaning and avoid any confusion in a sentence. For example: ‘man-eating shark’ has a different meaning to ‘man eating shark’. </a:t>
            </a:r>
          </a:p>
          <a:p>
            <a:endParaRPr lang="en-GB" dirty="0">
              <a:solidFill>
                <a:srgbClr val="000000"/>
              </a:solidFill>
              <a:latin typeface="+mn-lt"/>
            </a:endParaRPr>
          </a:p>
          <a:p>
            <a:r>
              <a:rPr lang="en-GB" i="0" u="none" strike="noStrike" dirty="0">
                <a:solidFill>
                  <a:srgbClr val="1D619C"/>
                </a:solidFill>
                <a:effectLst/>
                <a:latin typeface="+mn-lt"/>
              </a:rPr>
              <a:t>Ambiguity</a:t>
            </a:r>
            <a:r>
              <a:rPr lang="en-GB" i="0" u="none" strike="noStrike" dirty="0">
                <a:solidFill>
                  <a:srgbClr val="000000"/>
                </a:solidFill>
                <a:effectLst/>
                <a:latin typeface="+mn-lt"/>
              </a:rPr>
              <a:t> is when something is unclear. </a:t>
            </a:r>
          </a:p>
          <a:p>
            <a:endParaRPr lang="en-GB" dirty="0">
              <a:solidFill>
                <a:srgbClr val="000000"/>
              </a:solidFill>
              <a:latin typeface="+mn-lt"/>
            </a:endParaRPr>
          </a:p>
          <a:p>
            <a:r>
              <a:rPr lang="en-GB" i="0" u="none" strike="noStrike" dirty="0">
                <a:solidFill>
                  <a:srgbClr val="000000"/>
                </a:solidFill>
                <a:effectLst/>
                <a:latin typeface="+mn-lt"/>
              </a:rPr>
              <a:t>A </a:t>
            </a:r>
            <a:r>
              <a:rPr lang="en-GB" i="0" u="none" strike="noStrike" dirty="0">
                <a:solidFill>
                  <a:srgbClr val="1D619C"/>
                </a:solidFill>
                <a:effectLst/>
                <a:latin typeface="+mn-lt"/>
              </a:rPr>
              <a:t>prefix</a:t>
            </a:r>
            <a:r>
              <a:rPr lang="en-GB" i="0" u="none" strike="noStrike" dirty="0">
                <a:solidFill>
                  <a:srgbClr val="000000"/>
                </a:solidFill>
                <a:effectLst/>
                <a:latin typeface="+mn-lt"/>
              </a:rPr>
              <a:t> is a letter or a group of letters which are added to the front of a word to change its meaning. For example: 're-' added to 'do' makes 'redo'.</a:t>
            </a:r>
            <a:r>
              <a:rPr lang="en-GB" dirty="0">
                <a:latin typeface="+mn-lt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700665273"/>
      </p:ext>
    </p:extLst>
  </p:cSld>
  <p:clrMapOvr>
    <a:masterClrMapping/>
  </p:clrMapOvr>
  <p:transition spd="slow">
    <p:cover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AB0E652-7FE3-4316-81C1-7587384611E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53021" y="2686017"/>
            <a:ext cx="9085959" cy="1775147"/>
          </a:xfrm>
        </p:spPr>
        <p:txBody>
          <a:bodyPr/>
          <a:lstStyle/>
          <a:p>
            <a:endParaRPr lang="en-GB" dirty="0"/>
          </a:p>
          <a:p>
            <a:r>
              <a:rPr lang="en-GB" dirty="0"/>
              <a:t>Let’s start with a question about the prefixes ‘re-’ and ‘over-’, which is linked to the new learning later in this lesson.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84189910"/>
      </p:ext>
    </p:extLst>
  </p:cSld>
  <p:clrMapOvr>
    <a:masterClrMapping/>
  </p:clrMapOvr>
  <p:transition spd="slow">
    <p:cover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E86209AE-168D-4FD2-B9E0-BA9F12FEB57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/>
              <a:t>Add the prefix ‘re-’ or ‘over-’ to each underlined root word to create a new word that matches each meaning below.</a:t>
            </a:r>
          </a:p>
          <a:p>
            <a:endParaRPr lang="en-GB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3882864A-FD0E-46A6-8AAD-FB7359B1ABB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61939" y="1573618"/>
            <a:ext cx="11712574" cy="3446559"/>
          </a:xfrm>
        </p:spPr>
        <p:txBody>
          <a:bodyPr/>
          <a:lstStyle/>
          <a:p>
            <a:r>
              <a:rPr lang="en-GB" dirty="0"/>
              <a:t>A. to </a:t>
            </a:r>
            <a:r>
              <a:rPr lang="en-GB" u="sng" dirty="0"/>
              <a:t>do</a:t>
            </a:r>
            <a:r>
              <a:rPr lang="en-GB" dirty="0"/>
              <a:t> again			</a:t>
            </a:r>
            <a:endParaRPr lang="en-GB" dirty="0">
              <a:solidFill>
                <a:srgbClr val="F76756"/>
              </a:solidFill>
            </a:endParaRP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B. to feel lots of </a:t>
            </a:r>
            <a:r>
              <a:rPr lang="en-GB" u="sng" dirty="0"/>
              <a:t>joy</a:t>
            </a:r>
            <a:r>
              <a:rPr lang="en-GB" dirty="0"/>
              <a:t>		</a:t>
            </a:r>
            <a:endParaRPr lang="en-GB" dirty="0">
              <a:solidFill>
                <a:srgbClr val="F76756"/>
              </a:solidFill>
            </a:endParaRP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C. to </a:t>
            </a:r>
            <a:r>
              <a:rPr lang="en-GB" u="sng" dirty="0"/>
              <a:t>paint</a:t>
            </a:r>
            <a:r>
              <a:rPr lang="en-GB" dirty="0"/>
              <a:t> again		</a:t>
            </a:r>
            <a:endParaRPr lang="en-GB" dirty="0">
              <a:solidFill>
                <a:srgbClr val="F76756"/>
              </a:solidFill>
            </a:endParaRPr>
          </a:p>
          <a:p>
            <a:endParaRPr lang="en-GB" dirty="0">
              <a:solidFill>
                <a:srgbClr val="F76756"/>
              </a:solidFill>
            </a:endParaRPr>
          </a:p>
          <a:p>
            <a:endParaRPr lang="en-GB" dirty="0">
              <a:solidFill>
                <a:srgbClr val="F76756"/>
              </a:solidFill>
            </a:endParaRPr>
          </a:p>
          <a:p>
            <a:r>
              <a:rPr lang="en-GB" dirty="0"/>
              <a:t>D. to </a:t>
            </a:r>
            <a:r>
              <a:rPr lang="en-GB" u="sng" dirty="0"/>
              <a:t>eat</a:t>
            </a:r>
            <a:r>
              <a:rPr lang="en-GB" dirty="0"/>
              <a:t> too much</a:t>
            </a:r>
            <a:r>
              <a:rPr lang="en-GB" dirty="0">
                <a:solidFill>
                  <a:srgbClr val="F76756"/>
                </a:solidFill>
              </a:rPr>
              <a:t>		</a:t>
            </a:r>
          </a:p>
        </p:txBody>
      </p:sp>
      <p:pic>
        <p:nvPicPr>
          <p:cNvPr id="5" name="Picture 4" descr="Icon&#10;&#10;Description automatically generated">
            <a:extLst>
              <a:ext uri="{FF2B5EF4-FFF2-40B4-BE49-F238E27FC236}">
                <a16:creationId xmlns:a16="http://schemas.microsoft.com/office/drawing/2014/main" id="{27B63596-E68D-4FA3-808C-5F8AFC9946C8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EFD"/>
              </a:clrFrom>
              <a:clrTo>
                <a:srgbClr val="FFFE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9943" y="2102795"/>
            <a:ext cx="2980837" cy="26524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3581721"/>
      </p:ext>
    </p:extLst>
  </p:cSld>
  <p:clrMapOvr>
    <a:masterClrMapping/>
  </p:clrMapOvr>
  <p:transition spd="slow">
    <p:cover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1">
            <a:extLst>
              <a:ext uri="{FF2B5EF4-FFF2-40B4-BE49-F238E27FC236}">
                <a16:creationId xmlns:a16="http://schemas.microsoft.com/office/drawing/2014/main" id="{EF5DC6F5-6C65-41E8-AC4A-17F80C260ED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61938" y="289357"/>
            <a:ext cx="11712575" cy="892898"/>
          </a:xfrm>
        </p:spPr>
        <p:txBody>
          <a:bodyPr/>
          <a:lstStyle/>
          <a:p>
            <a:r>
              <a:rPr lang="en-GB" dirty="0"/>
              <a:t>Add the prefix ‘re-’ or ‘over-’ to each underlined root word to create a new word that matches each meaning below.</a:t>
            </a:r>
          </a:p>
          <a:p>
            <a:endParaRPr lang="en-GB" dirty="0"/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AFE00B14-8BF3-4C73-981C-BD60C159D3B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61939" y="1573618"/>
            <a:ext cx="11712574" cy="3446559"/>
          </a:xfrm>
        </p:spPr>
        <p:txBody>
          <a:bodyPr/>
          <a:lstStyle/>
          <a:p>
            <a:r>
              <a:rPr lang="en-GB" dirty="0"/>
              <a:t>A. to </a:t>
            </a:r>
            <a:r>
              <a:rPr lang="en-GB" u="sng" dirty="0"/>
              <a:t>do</a:t>
            </a:r>
            <a:r>
              <a:rPr lang="en-GB" dirty="0"/>
              <a:t> again			</a:t>
            </a:r>
            <a:r>
              <a:rPr lang="en-GB" dirty="0">
                <a:solidFill>
                  <a:srgbClr val="F76756"/>
                </a:solidFill>
              </a:rPr>
              <a:t>redo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B. to feel lots of </a:t>
            </a:r>
            <a:r>
              <a:rPr lang="en-GB" u="sng" dirty="0"/>
              <a:t>joy</a:t>
            </a:r>
            <a:r>
              <a:rPr lang="en-GB" dirty="0"/>
              <a:t>		</a:t>
            </a:r>
            <a:r>
              <a:rPr lang="en-GB" dirty="0">
                <a:solidFill>
                  <a:srgbClr val="F76756"/>
                </a:solidFill>
              </a:rPr>
              <a:t>overjoyed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C. to </a:t>
            </a:r>
            <a:r>
              <a:rPr lang="en-GB" u="sng" dirty="0"/>
              <a:t>paint</a:t>
            </a:r>
            <a:r>
              <a:rPr lang="en-GB" dirty="0"/>
              <a:t> again		</a:t>
            </a:r>
            <a:r>
              <a:rPr lang="en-GB" dirty="0">
                <a:solidFill>
                  <a:srgbClr val="F76756"/>
                </a:solidFill>
              </a:rPr>
              <a:t>repaint</a:t>
            </a:r>
          </a:p>
          <a:p>
            <a:endParaRPr lang="en-GB" dirty="0">
              <a:solidFill>
                <a:srgbClr val="F76756"/>
              </a:solidFill>
            </a:endParaRPr>
          </a:p>
          <a:p>
            <a:endParaRPr lang="en-GB" dirty="0">
              <a:solidFill>
                <a:srgbClr val="F76756"/>
              </a:solidFill>
            </a:endParaRPr>
          </a:p>
          <a:p>
            <a:r>
              <a:rPr lang="en-GB" dirty="0"/>
              <a:t>D. to </a:t>
            </a:r>
            <a:r>
              <a:rPr lang="en-GB" u="sng" dirty="0"/>
              <a:t>eat</a:t>
            </a:r>
            <a:r>
              <a:rPr lang="en-GB" dirty="0"/>
              <a:t> too much</a:t>
            </a:r>
            <a:r>
              <a:rPr lang="en-GB" dirty="0">
                <a:solidFill>
                  <a:srgbClr val="F76756"/>
                </a:solidFill>
              </a:rPr>
              <a:t>		overeat</a:t>
            </a:r>
          </a:p>
        </p:txBody>
      </p:sp>
      <p:pic>
        <p:nvPicPr>
          <p:cNvPr id="6" name="Picture 5" descr="Icon&#10;&#10;Description automatically generated">
            <a:extLst>
              <a:ext uri="{FF2B5EF4-FFF2-40B4-BE49-F238E27FC236}">
                <a16:creationId xmlns:a16="http://schemas.microsoft.com/office/drawing/2014/main" id="{916AAA15-15D9-4108-B998-A7954C83358D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EFD"/>
              </a:clrFrom>
              <a:clrTo>
                <a:srgbClr val="FFFE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9943" y="2102795"/>
            <a:ext cx="2980837" cy="26524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583220"/>
      </p:ext>
    </p:extLst>
  </p:cSld>
  <p:clrMapOvr>
    <a:masterClrMapping/>
  </p:clrMapOvr>
  <p:transition spd="slow">
    <p:cover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8035F13C-A29F-45A5-99D4-4AD91028EE5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GB" dirty="0"/>
              <a:t>Now that we are ready to move on, we can learn about recognising and using hyphens to avoid ambiguity. 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29020806"/>
      </p:ext>
    </p:extLst>
  </p:cSld>
  <p:clrMapOvr>
    <a:masterClrMapping/>
  </p:clrMapOvr>
  <p:transition spd="slow">
    <p:cover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E86209AE-168D-4FD2-B9E0-BA9F12FEB57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/>
              <a:t>Hyphens can be used to separate prefixes and root words in order to avoid confusion.</a:t>
            </a:r>
          </a:p>
          <a:p>
            <a:endParaRPr lang="en-GB" dirty="0"/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1C2B1B07-2343-4B5B-B34C-9639EC3F301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61938" y="1639373"/>
            <a:ext cx="11712574" cy="3625354"/>
          </a:xfrm>
        </p:spPr>
        <p:txBody>
          <a:bodyPr/>
          <a:lstStyle/>
          <a:p>
            <a:r>
              <a:rPr lang="en-GB" dirty="0"/>
              <a:t>Sometimes, when we add a prefix to a word, it can make a new word that has a different meaning. Therefore to keep the meaning, we need to use a hyphen. 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61B37F96-CEAB-457F-A26B-1866347F8494}"/>
              </a:ext>
            </a:extLst>
          </p:cNvPr>
          <p:cNvGrpSpPr/>
          <p:nvPr/>
        </p:nvGrpSpPr>
        <p:grpSpPr>
          <a:xfrm>
            <a:off x="1784673" y="3166312"/>
            <a:ext cx="7853484" cy="2011243"/>
            <a:chOff x="1784673" y="2081786"/>
            <a:chExt cx="7853484" cy="2011243"/>
          </a:xfrm>
        </p:grpSpPr>
        <p:sp>
          <p:nvSpPr>
            <p:cNvPr id="7" name="Rectangle: Rounded Corners 6">
              <a:extLst>
                <a:ext uri="{FF2B5EF4-FFF2-40B4-BE49-F238E27FC236}">
                  <a16:creationId xmlns:a16="http://schemas.microsoft.com/office/drawing/2014/main" id="{79C55B33-9FCA-44F2-963C-E80D0DB690E9}"/>
                </a:ext>
              </a:extLst>
            </p:cNvPr>
            <p:cNvSpPr/>
            <p:nvPr/>
          </p:nvSpPr>
          <p:spPr>
            <a:xfrm>
              <a:off x="2060784" y="2081787"/>
              <a:ext cx="2392325" cy="829339"/>
            </a:xfrm>
            <a:prstGeom prst="roundRect">
              <a:avLst/>
            </a:prstGeom>
            <a:solidFill>
              <a:srgbClr val="B7E1B5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>
                  <a:solidFill>
                    <a:schemeClr val="tx1"/>
                  </a:solidFill>
                </a:rPr>
                <a:t>remark</a:t>
              </a:r>
            </a:p>
          </p:txBody>
        </p:sp>
        <p:sp>
          <p:nvSpPr>
            <p:cNvPr id="8" name="Rectangle: Rounded Corners 7">
              <a:extLst>
                <a:ext uri="{FF2B5EF4-FFF2-40B4-BE49-F238E27FC236}">
                  <a16:creationId xmlns:a16="http://schemas.microsoft.com/office/drawing/2014/main" id="{FBBDB42D-2381-46D2-9CAF-766317485915}"/>
                </a:ext>
              </a:extLst>
            </p:cNvPr>
            <p:cNvSpPr/>
            <p:nvPr/>
          </p:nvSpPr>
          <p:spPr>
            <a:xfrm>
              <a:off x="7245832" y="2081786"/>
              <a:ext cx="2392325" cy="829339"/>
            </a:xfrm>
            <a:prstGeom prst="roundRect">
              <a:avLst/>
            </a:prstGeom>
            <a:solidFill>
              <a:srgbClr val="B7E1B5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>
                  <a:solidFill>
                    <a:schemeClr val="tx1"/>
                  </a:solidFill>
                </a:rPr>
                <a:t>re-mark</a:t>
              </a:r>
            </a:p>
          </p:txBody>
        </p:sp>
        <p:cxnSp>
          <p:nvCxnSpPr>
            <p:cNvPr id="9" name="Straight Arrow Connector 8">
              <a:extLst>
                <a:ext uri="{FF2B5EF4-FFF2-40B4-BE49-F238E27FC236}">
                  <a16:creationId xmlns:a16="http://schemas.microsoft.com/office/drawing/2014/main" id="{F73F3008-F417-4370-A75D-6F3F417237A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256946" y="2911126"/>
              <a:ext cx="1" cy="719600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C9AF5B24-AC8B-4DA7-AA2A-47B3B41ADD81}"/>
                </a:ext>
              </a:extLst>
            </p:cNvPr>
            <p:cNvSpPr txBox="1"/>
            <p:nvPr/>
          </p:nvSpPr>
          <p:spPr>
            <a:xfrm>
              <a:off x="1784673" y="3692919"/>
              <a:ext cx="294639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b="1"/>
                <a:t>to make a comment</a:t>
              </a:r>
            </a:p>
          </p:txBody>
        </p:sp>
        <p:cxnSp>
          <p:nvCxnSpPr>
            <p:cNvPr id="11" name="Straight Arrow Connector 10">
              <a:extLst>
                <a:ext uri="{FF2B5EF4-FFF2-40B4-BE49-F238E27FC236}">
                  <a16:creationId xmlns:a16="http://schemas.microsoft.com/office/drawing/2014/main" id="{8C6D1A07-368D-4154-A867-53601D3EF0B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441994" y="2911126"/>
              <a:ext cx="1" cy="719600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43FC73B4-FE9B-48EE-B7EB-42AC6BB0DD5E}"/>
                </a:ext>
              </a:extLst>
            </p:cNvPr>
            <p:cNvSpPr txBox="1"/>
            <p:nvPr/>
          </p:nvSpPr>
          <p:spPr>
            <a:xfrm>
              <a:off x="7407258" y="3671653"/>
              <a:ext cx="209073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b="1"/>
                <a:t>to mark again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84330577"/>
      </p:ext>
    </p:extLst>
  </p:cSld>
  <p:clrMapOvr>
    <a:masterClrMapping/>
  </p:clrMapOvr>
  <p:transition spd="slow">
    <p:cover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E86209AE-168D-4FD2-B9E0-BA9F12FEB57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/>
              <a:t>Hyphens can be used to separate prefixes and root words in order to avoid confusion.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D96944E-FEC6-43F4-BE9B-C098C5070CC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61938" y="1639373"/>
            <a:ext cx="11712574" cy="3625354"/>
          </a:xfrm>
        </p:spPr>
        <p:txBody>
          <a:bodyPr/>
          <a:lstStyle/>
          <a:p>
            <a:r>
              <a:rPr lang="en-GB" dirty="0"/>
              <a:t>Where a prefix ends with a vowel and the root word begins with a vowel, a hyphen is sometimes used to avoid two vowels sitting next to each other. 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2CFB3B03-C1D6-4280-A327-B61064744D87}"/>
              </a:ext>
            </a:extLst>
          </p:cNvPr>
          <p:cNvGrpSpPr/>
          <p:nvPr/>
        </p:nvGrpSpPr>
        <p:grpSpPr>
          <a:xfrm>
            <a:off x="1784673" y="3166312"/>
            <a:ext cx="7853484" cy="2011243"/>
            <a:chOff x="1784673" y="2081786"/>
            <a:chExt cx="7853484" cy="2011243"/>
          </a:xfrm>
        </p:grpSpPr>
        <p:sp>
          <p:nvSpPr>
            <p:cNvPr id="6" name="Rectangle: Rounded Corners 5">
              <a:extLst>
                <a:ext uri="{FF2B5EF4-FFF2-40B4-BE49-F238E27FC236}">
                  <a16:creationId xmlns:a16="http://schemas.microsoft.com/office/drawing/2014/main" id="{4CD501BF-987E-4748-9793-D06C207157A4}"/>
                </a:ext>
              </a:extLst>
            </p:cNvPr>
            <p:cNvSpPr/>
            <p:nvPr/>
          </p:nvSpPr>
          <p:spPr>
            <a:xfrm>
              <a:off x="2060784" y="2081787"/>
              <a:ext cx="2392325" cy="829339"/>
            </a:xfrm>
            <a:prstGeom prst="roundRect">
              <a:avLst/>
            </a:prstGeom>
            <a:solidFill>
              <a:srgbClr val="B7E1B5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 err="1">
                  <a:solidFill>
                    <a:schemeClr val="tx1"/>
                  </a:solidFill>
                </a:rPr>
                <a:t>reentry</a:t>
              </a:r>
              <a:endParaRPr lang="en-GB" sz="2000" b="1">
                <a:solidFill>
                  <a:schemeClr val="tx1"/>
                </a:solidFill>
              </a:endParaRPr>
            </a:p>
          </p:txBody>
        </p:sp>
        <p:sp>
          <p:nvSpPr>
            <p:cNvPr id="7" name="Rectangle: Rounded Corners 6">
              <a:extLst>
                <a:ext uri="{FF2B5EF4-FFF2-40B4-BE49-F238E27FC236}">
                  <a16:creationId xmlns:a16="http://schemas.microsoft.com/office/drawing/2014/main" id="{A5D21CC4-68F6-4A60-AE38-6CD029186411}"/>
                </a:ext>
              </a:extLst>
            </p:cNvPr>
            <p:cNvSpPr/>
            <p:nvPr/>
          </p:nvSpPr>
          <p:spPr>
            <a:xfrm>
              <a:off x="7245832" y="2081786"/>
              <a:ext cx="2392325" cy="829339"/>
            </a:xfrm>
            <a:prstGeom prst="roundRect">
              <a:avLst/>
            </a:prstGeom>
            <a:solidFill>
              <a:srgbClr val="B7E1B5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>
                  <a:solidFill>
                    <a:schemeClr val="tx1"/>
                  </a:solidFill>
                </a:rPr>
                <a:t>re-entry</a:t>
              </a:r>
            </a:p>
          </p:txBody>
        </p:sp>
        <p:cxnSp>
          <p:nvCxnSpPr>
            <p:cNvPr id="8" name="Straight Arrow Connector 7">
              <a:extLst>
                <a:ext uri="{FF2B5EF4-FFF2-40B4-BE49-F238E27FC236}">
                  <a16:creationId xmlns:a16="http://schemas.microsoft.com/office/drawing/2014/main" id="{02F986F3-B42A-498C-934D-7F1AE4DAA5B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256946" y="2911126"/>
              <a:ext cx="1" cy="719600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9322B77C-4A5A-4B27-B912-42D8237025D0}"/>
                </a:ext>
              </a:extLst>
            </p:cNvPr>
            <p:cNvSpPr txBox="1"/>
            <p:nvPr/>
          </p:nvSpPr>
          <p:spPr>
            <a:xfrm>
              <a:off x="1784673" y="3692919"/>
              <a:ext cx="294639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b="1"/>
                <a:t>incorrect</a:t>
              </a:r>
            </a:p>
          </p:txBody>
        </p:sp>
        <p:cxnSp>
          <p:nvCxnSpPr>
            <p:cNvPr id="10" name="Straight Arrow Connector 9">
              <a:extLst>
                <a:ext uri="{FF2B5EF4-FFF2-40B4-BE49-F238E27FC236}">
                  <a16:creationId xmlns:a16="http://schemas.microsoft.com/office/drawing/2014/main" id="{26F6F733-9EBF-4204-9805-52CDF19487A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441994" y="2911126"/>
              <a:ext cx="1" cy="719600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93ABECD7-940E-47FD-B76E-6FAD7A160D14}"/>
                </a:ext>
              </a:extLst>
            </p:cNvPr>
            <p:cNvSpPr txBox="1"/>
            <p:nvPr/>
          </p:nvSpPr>
          <p:spPr>
            <a:xfrm>
              <a:off x="7407258" y="3671653"/>
              <a:ext cx="209073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b="1"/>
                <a:t>correct</a:t>
              </a:r>
            </a:p>
          </p:txBody>
        </p:sp>
      </p:grpSp>
      <p:pic>
        <p:nvPicPr>
          <p:cNvPr id="12" name="Picture 11" descr="Icon&#10;&#10;Description automatically generated">
            <a:extLst>
              <a:ext uri="{FF2B5EF4-FFF2-40B4-BE49-F238E27FC236}">
                <a16:creationId xmlns:a16="http://schemas.microsoft.com/office/drawing/2014/main" id="{C82B32B2-EAD0-4CC1-936A-942B0FB767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52769" y="5174575"/>
            <a:ext cx="861021" cy="857341"/>
          </a:xfrm>
          <a:prstGeom prst="rect">
            <a:avLst/>
          </a:prstGeom>
        </p:spPr>
      </p:pic>
      <p:pic>
        <p:nvPicPr>
          <p:cNvPr id="13" name="Picture 12" descr="Icon&#10;&#10;Description automatically generated">
            <a:extLst>
              <a:ext uri="{FF2B5EF4-FFF2-40B4-BE49-F238E27FC236}">
                <a16:creationId xmlns:a16="http://schemas.microsoft.com/office/drawing/2014/main" id="{D9795AEE-670D-4B57-A99D-A85F0D5C83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5802" y="5172735"/>
            <a:ext cx="861021" cy="861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467785"/>
      </p:ext>
    </p:extLst>
  </p:cSld>
  <p:clrMapOvr>
    <a:masterClrMapping/>
  </p:clrMapOvr>
  <p:transition spd="slow">
    <p:cover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E86209AE-168D-4FD2-B9E0-BA9F12FEB57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/>
              <a:t>Sort the root words into the table below. </a:t>
            </a:r>
          </a:p>
          <a:p>
            <a:endParaRPr lang="en-GB" dirty="0"/>
          </a:p>
        </p:txBody>
      </p:sp>
      <p:graphicFrame>
        <p:nvGraphicFramePr>
          <p:cNvPr id="4" name="Table 5">
            <a:extLst>
              <a:ext uri="{FF2B5EF4-FFF2-40B4-BE49-F238E27FC236}">
                <a16:creationId xmlns:a16="http://schemas.microsoft.com/office/drawing/2014/main" id="{DD884AB2-8EB8-4A0E-8B30-9BCE4F0414A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9337608"/>
              </p:ext>
            </p:extLst>
          </p:nvPr>
        </p:nvGraphicFramePr>
        <p:xfrm>
          <a:off x="489097" y="1362434"/>
          <a:ext cx="11111024" cy="222607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555512">
                  <a:extLst>
                    <a:ext uri="{9D8B030D-6E8A-4147-A177-3AD203B41FA5}">
                      <a16:colId xmlns:a16="http://schemas.microsoft.com/office/drawing/2014/main" val="2162803056"/>
                    </a:ext>
                  </a:extLst>
                </a:gridCol>
                <a:gridCol w="5555512">
                  <a:extLst>
                    <a:ext uri="{9D8B030D-6E8A-4147-A177-3AD203B41FA5}">
                      <a16:colId xmlns:a16="http://schemas.microsoft.com/office/drawing/2014/main" val="4253374735"/>
                    </a:ext>
                  </a:extLst>
                </a:gridCol>
              </a:tblGrid>
              <a:tr h="689650"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when a prefix is added, it needs a hyphen to retain its meaning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7E1B5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when a prefix is added, it needs a hyphen to avoid a double vowel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7E1B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55936550"/>
                  </a:ext>
                </a:extLst>
              </a:tr>
              <a:tr h="1525039">
                <a:tc>
                  <a:txBody>
                    <a:bodyPr/>
                    <a:lstStyle/>
                    <a:p>
                      <a:pPr algn="ctr"/>
                      <a:endParaRPr lang="en-GB" sz="2000" b="1">
                        <a:solidFill>
                          <a:srgbClr val="F76756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solidFill>
                          <a:srgbClr val="F76756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61474187"/>
                  </a:ext>
                </a:extLst>
              </a:tr>
            </a:tbl>
          </a:graphicData>
        </a:graphic>
      </p:graphicFrame>
      <p:grpSp>
        <p:nvGrpSpPr>
          <p:cNvPr id="5" name="Group 4">
            <a:extLst>
              <a:ext uri="{FF2B5EF4-FFF2-40B4-BE49-F238E27FC236}">
                <a16:creationId xmlns:a16="http://schemas.microsoft.com/office/drawing/2014/main" id="{9C5FB901-06CC-4829-B686-D13FBD7F5FA1}"/>
              </a:ext>
            </a:extLst>
          </p:cNvPr>
          <p:cNvGrpSpPr/>
          <p:nvPr/>
        </p:nvGrpSpPr>
        <p:grpSpPr>
          <a:xfrm>
            <a:off x="763518" y="4149561"/>
            <a:ext cx="10537427" cy="632064"/>
            <a:chOff x="1306290" y="4170827"/>
            <a:chExt cx="9579479" cy="632064"/>
          </a:xfrm>
        </p:grpSpPr>
        <p:sp>
          <p:nvSpPr>
            <p:cNvPr id="6" name="Rectangle: Rounded Corners 5">
              <a:extLst>
                <a:ext uri="{FF2B5EF4-FFF2-40B4-BE49-F238E27FC236}">
                  <a16:creationId xmlns:a16="http://schemas.microsoft.com/office/drawing/2014/main" id="{6451CC22-7181-461A-B1C0-22CF1F4C586C}"/>
                </a:ext>
              </a:extLst>
            </p:cNvPr>
            <p:cNvSpPr/>
            <p:nvPr/>
          </p:nvSpPr>
          <p:spPr>
            <a:xfrm>
              <a:off x="1306290" y="4170827"/>
              <a:ext cx="1291771" cy="632064"/>
            </a:xfrm>
            <a:prstGeom prst="roundRect">
              <a:avLst/>
            </a:prstGeom>
            <a:solidFill>
              <a:srgbClr val="B7E1B5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>
                  <a:solidFill>
                    <a:schemeClr val="tx1"/>
                  </a:solidFill>
                </a:rPr>
                <a:t>turn</a:t>
              </a:r>
            </a:p>
          </p:txBody>
        </p:sp>
        <p:sp>
          <p:nvSpPr>
            <p:cNvPr id="7" name="Rectangle: Rounded Corners 6">
              <a:extLst>
                <a:ext uri="{FF2B5EF4-FFF2-40B4-BE49-F238E27FC236}">
                  <a16:creationId xmlns:a16="http://schemas.microsoft.com/office/drawing/2014/main" id="{F74A90FF-EF82-4D3D-A299-292706E0BB78}"/>
                </a:ext>
              </a:extLst>
            </p:cNvPr>
            <p:cNvSpPr/>
            <p:nvPr/>
          </p:nvSpPr>
          <p:spPr>
            <a:xfrm>
              <a:off x="2963832" y="4170827"/>
              <a:ext cx="1291771" cy="632064"/>
            </a:xfrm>
            <a:prstGeom prst="roundRect">
              <a:avLst/>
            </a:prstGeom>
            <a:solidFill>
              <a:srgbClr val="B7E1B5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>
                  <a:solidFill>
                    <a:schemeClr val="tx1"/>
                  </a:solidFill>
                </a:rPr>
                <a:t>cover</a:t>
              </a:r>
            </a:p>
          </p:txBody>
        </p:sp>
        <p:sp>
          <p:nvSpPr>
            <p:cNvPr id="8" name="Rectangle: Rounded Corners 7">
              <a:extLst>
                <a:ext uri="{FF2B5EF4-FFF2-40B4-BE49-F238E27FC236}">
                  <a16:creationId xmlns:a16="http://schemas.microsoft.com/office/drawing/2014/main" id="{CC91A1CB-2E58-414B-82F5-C3AA4BF45BB4}"/>
                </a:ext>
              </a:extLst>
            </p:cNvPr>
            <p:cNvSpPr/>
            <p:nvPr/>
          </p:nvSpPr>
          <p:spPr>
            <a:xfrm>
              <a:off x="4621374" y="4170827"/>
              <a:ext cx="1291771" cy="632064"/>
            </a:xfrm>
            <a:prstGeom prst="roundRect">
              <a:avLst/>
            </a:prstGeom>
            <a:solidFill>
              <a:srgbClr val="B7E1B5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>
                  <a:solidFill>
                    <a:schemeClr val="tx1"/>
                  </a:solidFill>
                </a:rPr>
                <a:t>operate</a:t>
              </a:r>
            </a:p>
          </p:txBody>
        </p:sp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6676082D-FEAF-4A5F-8F3A-04AEB15A5245}"/>
                </a:ext>
              </a:extLst>
            </p:cNvPr>
            <p:cNvSpPr/>
            <p:nvPr/>
          </p:nvSpPr>
          <p:spPr>
            <a:xfrm>
              <a:off x="6278916" y="4170827"/>
              <a:ext cx="1291771" cy="632064"/>
            </a:xfrm>
            <a:prstGeom prst="roundRect">
              <a:avLst/>
            </a:prstGeom>
            <a:solidFill>
              <a:srgbClr val="B7E1B5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>
                  <a:solidFill>
                    <a:schemeClr val="tx1"/>
                  </a:solidFill>
                </a:rPr>
                <a:t>call</a:t>
              </a:r>
            </a:p>
          </p:txBody>
        </p:sp>
        <p:sp>
          <p:nvSpPr>
            <p:cNvPr id="10" name="Rectangle: Rounded Corners 9">
              <a:extLst>
                <a:ext uri="{FF2B5EF4-FFF2-40B4-BE49-F238E27FC236}">
                  <a16:creationId xmlns:a16="http://schemas.microsoft.com/office/drawing/2014/main" id="{555273F5-7425-4913-AD9E-CFA03A0DCFFB}"/>
                </a:ext>
              </a:extLst>
            </p:cNvPr>
            <p:cNvSpPr/>
            <p:nvPr/>
          </p:nvSpPr>
          <p:spPr>
            <a:xfrm>
              <a:off x="7936458" y="4170827"/>
              <a:ext cx="1291771" cy="632064"/>
            </a:xfrm>
            <a:prstGeom prst="roundRect">
              <a:avLst/>
            </a:prstGeom>
            <a:solidFill>
              <a:srgbClr val="B7E1B5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>
                  <a:solidFill>
                    <a:schemeClr val="tx1"/>
                  </a:solidFill>
                </a:rPr>
                <a:t>own</a:t>
              </a:r>
            </a:p>
          </p:txBody>
        </p:sp>
        <p:sp>
          <p:nvSpPr>
            <p:cNvPr id="11" name="Rectangle: Rounded Corners 10">
              <a:extLst>
                <a:ext uri="{FF2B5EF4-FFF2-40B4-BE49-F238E27FC236}">
                  <a16:creationId xmlns:a16="http://schemas.microsoft.com/office/drawing/2014/main" id="{C47E0421-C251-44D2-BEA0-5FBF9C4B868C}"/>
                </a:ext>
              </a:extLst>
            </p:cNvPr>
            <p:cNvSpPr/>
            <p:nvPr/>
          </p:nvSpPr>
          <p:spPr>
            <a:xfrm>
              <a:off x="9593998" y="4170827"/>
              <a:ext cx="1291771" cy="632064"/>
            </a:xfrm>
            <a:prstGeom prst="roundRect">
              <a:avLst/>
            </a:prstGeom>
            <a:solidFill>
              <a:srgbClr val="B7E1B5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>
                  <a:solidFill>
                    <a:schemeClr val="tx1"/>
                  </a:solidFill>
                </a:rPr>
                <a:t>examine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27861538"/>
      </p:ext>
    </p:extLst>
  </p:cSld>
  <p:clrMapOvr>
    <a:masterClrMapping/>
  </p:clrMapOvr>
  <p:transition spd="slow">
    <p:cover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1">
            <a:extLst>
              <a:ext uri="{FF2B5EF4-FFF2-40B4-BE49-F238E27FC236}">
                <a16:creationId xmlns:a16="http://schemas.microsoft.com/office/drawing/2014/main" id="{62CBC4A2-489A-41B1-A214-C5D3DEF92ED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61938" y="289357"/>
            <a:ext cx="11712575" cy="892898"/>
          </a:xfrm>
        </p:spPr>
        <p:txBody>
          <a:bodyPr/>
          <a:lstStyle/>
          <a:p>
            <a:r>
              <a:rPr lang="en-GB" dirty="0"/>
              <a:t>Sort the root words into the table below. </a:t>
            </a:r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4C58D8E5-DAAC-4509-8CD4-35DE179D8D4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61938" y="5495567"/>
            <a:ext cx="11712574" cy="841438"/>
          </a:xfrm>
        </p:spPr>
        <p:txBody>
          <a:bodyPr/>
          <a:lstStyle/>
          <a:p>
            <a:r>
              <a:rPr lang="en-GB">
                <a:solidFill>
                  <a:srgbClr val="F76756"/>
                </a:solidFill>
              </a:rPr>
              <a:t>Return, recover and recall without the hyphens all have different meanings. 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EF51DA6C-246D-45F1-93E8-7D43559C51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0384358"/>
              </p:ext>
            </p:extLst>
          </p:nvPr>
        </p:nvGraphicFramePr>
        <p:xfrm>
          <a:off x="489097" y="1362434"/>
          <a:ext cx="11111024" cy="222607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555512">
                  <a:extLst>
                    <a:ext uri="{9D8B030D-6E8A-4147-A177-3AD203B41FA5}">
                      <a16:colId xmlns:a16="http://schemas.microsoft.com/office/drawing/2014/main" val="2162803056"/>
                    </a:ext>
                  </a:extLst>
                </a:gridCol>
                <a:gridCol w="5555512">
                  <a:extLst>
                    <a:ext uri="{9D8B030D-6E8A-4147-A177-3AD203B41FA5}">
                      <a16:colId xmlns:a16="http://schemas.microsoft.com/office/drawing/2014/main" val="4253374735"/>
                    </a:ext>
                  </a:extLst>
                </a:gridCol>
              </a:tblGrid>
              <a:tr h="689650"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when a prefix is added, it needs a hyphen to retain its meaning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7E1B5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when a prefix is added, it needs a hyphen to avoid a double vowel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7E1B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55936550"/>
                  </a:ext>
                </a:extLst>
              </a:tr>
              <a:tr h="1525039">
                <a:tc>
                  <a:txBody>
                    <a:bodyPr/>
                    <a:lstStyle/>
                    <a:p>
                      <a:pPr algn="ctr"/>
                      <a:r>
                        <a:rPr lang="en-GB" sz="2000" b="1">
                          <a:solidFill>
                            <a:srgbClr val="F76756"/>
                          </a:solidFill>
                        </a:rPr>
                        <a:t>re-turn</a:t>
                      </a:r>
                      <a:br>
                        <a:rPr lang="en-GB" sz="2000" b="1">
                          <a:solidFill>
                            <a:srgbClr val="F76756"/>
                          </a:solidFill>
                        </a:rPr>
                      </a:br>
                      <a:r>
                        <a:rPr lang="en-GB" sz="2000" b="1">
                          <a:solidFill>
                            <a:srgbClr val="F76756"/>
                          </a:solidFill>
                        </a:rPr>
                        <a:t>re-cover</a:t>
                      </a:r>
                      <a:br>
                        <a:rPr lang="en-GB" sz="2000" b="1">
                          <a:solidFill>
                            <a:srgbClr val="F76756"/>
                          </a:solidFill>
                        </a:rPr>
                      </a:br>
                      <a:r>
                        <a:rPr lang="en-GB" sz="2000" b="1">
                          <a:solidFill>
                            <a:srgbClr val="F76756"/>
                          </a:solidFill>
                        </a:rPr>
                        <a:t>re-call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76756"/>
                          </a:solidFill>
                        </a:rPr>
                        <a:t>co-operate</a:t>
                      </a:r>
                      <a:br>
                        <a:rPr lang="en-GB" sz="2000" b="1" dirty="0">
                          <a:solidFill>
                            <a:srgbClr val="F76756"/>
                          </a:solidFill>
                        </a:rPr>
                      </a:br>
                      <a:r>
                        <a:rPr lang="en-GB" sz="2000" b="1" dirty="0">
                          <a:solidFill>
                            <a:srgbClr val="F76756"/>
                          </a:solidFill>
                        </a:rPr>
                        <a:t>co-own</a:t>
                      </a:r>
                      <a:br>
                        <a:rPr lang="en-GB" sz="2000" b="1" dirty="0">
                          <a:solidFill>
                            <a:srgbClr val="F76756"/>
                          </a:solidFill>
                        </a:rPr>
                      </a:br>
                      <a:r>
                        <a:rPr lang="en-GB" sz="2000" b="1" dirty="0">
                          <a:solidFill>
                            <a:srgbClr val="F76756"/>
                          </a:solidFill>
                        </a:rPr>
                        <a:t>re-examine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61474187"/>
                  </a:ext>
                </a:extLst>
              </a:tr>
            </a:tbl>
          </a:graphicData>
        </a:graphic>
      </p:graphicFrame>
      <p:grpSp>
        <p:nvGrpSpPr>
          <p:cNvPr id="7" name="Group 6">
            <a:extLst>
              <a:ext uri="{FF2B5EF4-FFF2-40B4-BE49-F238E27FC236}">
                <a16:creationId xmlns:a16="http://schemas.microsoft.com/office/drawing/2014/main" id="{3286A7B1-0C1E-4986-9A50-63B187F93D92}"/>
              </a:ext>
            </a:extLst>
          </p:cNvPr>
          <p:cNvGrpSpPr/>
          <p:nvPr/>
        </p:nvGrpSpPr>
        <p:grpSpPr>
          <a:xfrm>
            <a:off x="763518" y="4149561"/>
            <a:ext cx="10537427" cy="632064"/>
            <a:chOff x="1306290" y="4170827"/>
            <a:chExt cx="9579479" cy="632064"/>
          </a:xfrm>
        </p:grpSpPr>
        <p:sp>
          <p:nvSpPr>
            <p:cNvPr id="8" name="Rectangle: Rounded Corners 7">
              <a:extLst>
                <a:ext uri="{FF2B5EF4-FFF2-40B4-BE49-F238E27FC236}">
                  <a16:creationId xmlns:a16="http://schemas.microsoft.com/office/drawing/2014/main" id="{F79D4FB0-B2F0-446E-B0AD-CF14FE3CE2AC}"/>
                </a:ext>
              </a:extLst>
            </p:cNvPr>
            <p:cNvSpPr/>
            <p:nvPr/>
          </p:nvSpPr>
          <p:spPr>
            <a:xfrm>
              <a:off x="1306290" y="4170827"/>
              <a:ext cx="1291771" cy="632064"/>
            </a:xfrm>
            <a:prstGeom prst="roundRect">
              <a:avLst/>
            </a:prstGeom>
            <a:solidFill>
              <a:srgbClr val="B7E1B5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>
                  <a:solidFill>
                    <a:schemeClr val="tx1"/>
                  </a:solidFill>
                </a:rPr>
                <a:t>turn</a:t>
              </a:r>
            </a:p>
          </p:txBody>
        </p:sp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0F621071-2DFC-49CB-972C-516D0DAF1A85}"/>
                </a:ext>
              </a:extLst>
            </p:cNvPr>
            <p:cNvSpPr/>
            <p:nvPr/>
          </p:nvSpPr>
          <p:spPr>
            <a:xfrm>
              <a:off x="2963832" y="4170827"/>
              <a:ext cx="1291771" cy="632064"/>
            </a:xfrm>
            <a:prstGeom prst="roundRect">
              <a:avLst/>
            </a:prstGeom>
            <a:solidFill>
              <a:srgbClr val="B7E1B5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>
                  <a:solidFill>
                    <a:schemeClr val="tx1"/>
                  </a:solidFill>
                </a:rPr>
                <a:t>cover</a:t>
              </a:r>
            </a:p>
          </p:txBody>
        </p:sp>
        <p:sp>
          <p:nvSpPr>
            <p:cNvPr id="10" name="Rectangle: Rounded Corners 9">
              <a:extLst>
                <a:ext uri="{FF2B5EF4-FFF2-40B4-BE49-F238E27FC236}">
                  <a16:creationId xmlns:a16="http://schemas.microsoft.com/office/drawing/2014/main" id="{6FA59472-8C83-45E4-AD6E-6E5CF3AE52E9}"/>
                </a:ext>
              </a:extLst>
            </p:cNvPr>
            <p:cNvSpPr/>
            <p:nvPr/>
          </p:nvSpPr>
          <p:spPr>
            <a:xfrm>
              <a:off x="4621374" y="4170827"/>
              <a:ext cx="1291771" cy="632064"/>
            </a:xfrm>
            <a:prstGeom prst="roundRect">
              <a:avLst/>
            </a:prstGeom>
            <a:solidFill>
              <a:srgbClr val="B7E1B5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>
                  <a:solidFill>
                    <a:schemeClr val="tx1"/>
                  </a:solidFill>
                </a:rPr>
                <a:t>operate</a:t>
              </a:r>
            </a:p>
          </p:txBody>
        </p:sp>
        <p:sp>
          <p:nvSpPr>
            <p:cNvPr id="11" name="Rectangle: Rounded Corners 10">
              <a:extLst>
                <a:ext uri="{FF2B5EF4-FFF2-40B4-BE49-F238E27FC236}">
                  <a16:creationId xmlns:a16="http://schemas.microsoft.com/office/drawing/2014/main" id="{7E850F85-70EB-40B6-91EE-6CB37215C566}"/>
                </a:ext>
              </a:extLst>
            </p:cNvPr>
            <p:cNvSpPr/>
            <p:nvPr/>
          </p:nvSpPr>
          <p:spPr>
            <a:xfrm>
              <a:off x="6278916" y="4170827"/>
              <a:ext cx="1291771" cy="632064"/>
            </a:xfrm>
            <a:prstGeom prst="roundRect">
              <a:avLst/>
            </a:prstGeom>
            <a:solidFill>
              <a:srgbClr val="B7E1B5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>
                  <a:solidFill>
                    <a:schemeClr val="tx1"/>
                  </a:solidFill>
                </a:rPr>
                <a:t>call</a:t>
              </a:r>
            </a:p>
          </p:txBody>
        </p:sp>
        <p:sp>
          <p:nvSpPr>
            <p:cNvPr id="12" name="Rectangle: Rounded Corners 11">
              <a:extLst>
                <a:ext uri="{FF2B5EF4-FFF2-40B4-BE49-F238E27FC236}">
                  <a16:creationId xmlns:a16="http://schemas.microsoft.com/office/drawing/2014/main" id="{4D0A045A-5E4A-430B-880A-7379724F4979}"/>
                </a:ext>
              </a:extLst>
            </p:cNvPr>
            <p:cNvSpPr/>
            <p:nvPr/>
          </p:nvSpPr>
          <p:spPr>
            <a:xfrm>
              <a:off x="7936458" y="4170827"/>
              <a:ext cx="1291771" cy="632064"/>
            </a:xfrm>
            <a:prstGeom prst="roundRect">
              <a:avLst/>
            </a:prstGeom>
            <a:solidFill>
              <a:srgbClr val="B7E1B5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>
                  <a:solidFill>
                    <a:schemeClr val="tx1"/>
                  </a:solidFill>
                </a:rPr>
                <a:t>own</a:t>
              </a:r>
            </a:p>
          </p:txBody>
        </p:sp>
        <p:sp>
          <p:nvSpPr>
            <p:cNvPr id="13" name="Rectangle: Rounded Corners 12">
              <a:extLst>
                <a:ext uri="{FF2B5EF4-FFF2-40B4-BE49-F238E27FC236}">
                  <a16:creationId xmlns:a16="http://schemas.microsoft.com/office/drawing/2014/main" id="{141CD57A-5BDB-444F-8CCA-78C58A318563}"/>
                </a:ext>
              </a:extLst>
            </p:cNvPr>
            <p:cNvSpPr/>
            <p:nvPr/>
          </p:nvSpPr>
          <p:spPr>
            <a:xfrm>
              <a:off x="9593998" y="4170827"/>
              <a:ext cx="1291771" cy="632064"/>
            </a:xfrm>
            <a:prstGeom prst="roundRect">
              <a:avLst/>
            </a:prstGeom>
            <a:solidFill>
              <a:srgbClr val="B7E1B5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>
                  <a:solidFill>
                    <a:schemeClr val="tx1"/>
                  </a:solidFill>
                </a:rPr>
                <a:t>examine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20980010"/>
      </p:ext>
    </p:extLst>
  </p:cSld>
  <p:clrMapOvr>
    <a:masterClrMapping/>
  </p:clrMapOvr>
  <p:transition spd="slow">
    <p:cover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E86209AE-168D-4FD2-B9E0-BA9F12FEB57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/>
              <a:t>Phrases may have different meanings with or without a hyphen. </a:t>
            </a:r>
          </a:p>
          <a:p>
            <a:endParaRPr lang="en-GB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C93A471-5814-4167-906F-3F6C1A665BE7}"/>
              </a:ext>
            </a:extLst>
          </p:cNvPr>
          <p:cNvSpPr txBox="1">
            <a:spLocks/>
          </p:cNvSpPr>
          <p:nvPr/>
        </p:nvSpPr>
        <p:spPr>
          <a:xfrm>
            <a:off x="261938" y="1552353"/>
            <a:ext cx="11712574" cy="3712374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For example: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387C47D0-02E9-448E-A116-A0FAFF3EA5C8}"/>
              </a:ext>
            </a:extLst>
          </p:cNvPr>
          <p:cNvGrpSpPr/>
          <p:nvPr/>
        </p:nvGrpSpPr>
        <p:grpSpPr>
          <a:xfrm>
            <a:off x="1475301" y="2464556"/>
            <a:ext cx="8660903" cy="2297753"/>
            <a:chOff x="1475301" y="2081786"/>
            <a:chExt cx="8660903" cy="2297753"/>
          </a:xfrm>
        </p:grpSpPr>
        <p:sp>
          <p:nvSpPr>
            <p:cNvPr id="6" name="Rectangle: Rounded Corners 5">
              <a:extLst>
                <a:ext uri="{FF2B5EF4-FFF2-40B4-BE49-F238E27FC236}">
                  <a16:creationId xmlns:a16="http://schemas.microsoft.com/office/drawing/2014/main" id="{2064F726-DCD3-45B9-8B57-B470AE4466FA}"/>
                </a:ext>
              </a:extLst>
            </p:cNvPr>
            <p:cNvSpPr/>
            <p:nvPr/>
          </p:nvSpPr>
          <p:spPr>
            <a:xfrm>
              <a:off x="1941167" y="2081787"/>
              <a:ext cx="2631558" cy="829339"/>
            </a:xfrm>
            <a:prstGeom prst="roundRect">
              <a:avLst/>
            </a:prstGeom>
            <a:solidFill>
              <a:srgbClr val="B7E1B5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>
                  <a:solidFill>
                    <a:schemeClr val="tx1"/>
                  </a:solidFill>
                </a:rPr>
                <a:t>man eating shark</a:t>
              </a:r>
            </a:p>
          </p:txBody>
        </p:sp>
        <p:sp>
          <p:nvSpPr>
            <p:cNvPr id="7" name="Rectangle: Rounded Corners 6">
              <a:extLst>
                <a:ext uri="{FF2B5EF4-FFF2-40B4-BE49-F238E27FC236}">
                  <a16:creationId xmlns:a16="http://schemas.microsoft.com/office/drawing/2014/main" id="{D9C3DA65-ACD8-4629-B907-38BF5AA8FAC1}"/>
                </a:ext>
              </a:extLst>
            </p:cNvPr>
            <p:cNvSpPr/>
            <p:nvPr/>
          </p:nvSpPr>
          <p:spPr>
            <a:xfrm>
              <a:off x="7126215" y="2081786"/>
              <a:ext cx="2631558" cy="829339"/>
            </a:xfrm>
            <a:prstGeom prst="roundRect">
              <a:avLst/>
            </a:prstGeom>
            <a:solidFill>
              <a:srgbClr val="B7E1B5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>
                  <a:solidFill>
                    <a:schemeClr val="tx1"/>
                  </a:solidFill>
                </a:rPr>
                <a:t>man-eating shark</a:t>
              </a:r>
            </a:p>
          </p:txBody>
        </p:sp>
        <p:cxnSp>
          <p:nvCxnSpPr>
            <p:cNvPr id="8" name="Straight Arrow Connector 7">
              <a:extLst>
                <a:ext uri="{FF2B5EF4-FFF2-40B4-BE49-F238E27FC236}">
                  <a16:creationId xmlns:a16="http://schemas.microsoft.com/office/drawing/2014/main" id="{4D4A9F1F-236E-4B43-AFDA-BFD07455383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256946" y="2911126"/>
              <a:ext cx="1" cy="719600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DB0A3912-C882-4D2E-BECA-E5E88D986CA4}"/>
                </a:ext>
              </a:extLst>
            </p:cNvPr>
            <p:cNvSpPr txBox="1"/>
            <p:nvPr/>
          </p:nvSpPr>
          <p:spPr>
            <a:xfrm>
              <a:off x="1475301" y="3692919"/>
              <a:ext cx="356514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b="1" dirty="0"/>
                <a:t>a man is eating a shark</a:t>
              </a:r>
            </a:p>
          </p:txBody>
        </p:sp>
        <p:cxnSp>
          <p:nvCxnSpPr>
            <p:cNvPr id="10" name="Straight Arrow Connector 9">
              <a:extLst>
                <a:ext uri="{FF2B5EF4-FFF2-40B4-BE49-F238E27FC236}">
                  <a16:creationId xmlns:a16="http://schemas.microsoft.com/office/drawing/2014/main" id="{2A792243-8795-4420-AB63-198BB144D80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441994" y="2911126"/>
              <a:ext cx="1" cy="719600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05D16841-0031-409A-BF27-34E95AC0FEE7}"/>
                </a:ext>
              </a:extLst>
            </p:cNvPr>
            <p:cNvSpPr txBox="1"/>
            <p:nvPr/>
          </p:nvSpPr>
          <p:spPr>
            <a:xfrm>
              <a:off x="6769050" y="3671653"/>
              <a:ext cx="336715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b="1"/>
                <a:t>a shark that eats people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335243524"/>
      </p:ext>
    </p:extLst>
  </p:cSld>
  <p:clrMapOvr>
    <a:masterClrMapping/>
  </p:clrMapOvr>
  <p:transition spd="slow">
    <p:cover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E86209AE-168D-4FD2-B9E0-BA9F12FEB57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/>
              <a:t>Sometimes, more than one hyphen is needed to join the parts of the adjective. </a:t>
            </a:r>
          </a:p>
          <a:p>
            <a:endParaRPr lang="en-GB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66837C24-58F3-4844-BB43-F68344862D7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61938" y="1182255"/>
            <a:ext cx="11712574" cy="4082472"/>
          </a:xfrm>
        </p:spPr>
        <p:txBody>
          <a:bodyPr/>
          <a:lstStyle/>
          <a:p>
            <a:r>
              <a:rPr lang="en-GB" dirty="0"/>
              <a:t>One or more of the adjectives would not make sense on their own. </a:t>
            </a:r>
          </a:p>
          <a:p>
            <a:endParaRPr lang="en-GB" dirty="0"/>
          </a:p>
          <a:p>
            <a:r>
              <a:rPr lang="en-GB" dirty="0"/>
              <a:t>The most common example of this is age. </a:t>
            </a:r>
          </a:p>
          <a:p>
            <a:endParaRPr lang="en-GB" dirty="0"/>
          </a:p>
          <a:p>
            <a:r>
              <a:rPr lang="en-GB" dirty="0"/>
              <a:t>For example:</a:t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r>
              <a:rPr lang="en-GB" dirty="0"/>
              <a:t>The </a:t>
            </a:r>
            <a:r>
              <a:rPr lang="en-GB" dirty="0">
                <a:solidFill>
                  <a:srgbClr val="1D619C"/>
                </a:solidFill>
              </a:rPr>
              <a:t>nine-year-old</a:t>
            </a:r>
            <a:r>
              <a:rPr lang="en-GB" dirty="0"/>
              <a:t> boy loved dinosaurs. </a:t>
            </a:r>
          </a:p>
        </p:txBody>
      </p:sp>
      <p:pic>
        <p:nvPicPr>
          <p:cNvPr id="10" name="Picture 9" descr="Diagram&#10;&#10;Description automatically generated">
            <a:extLst>
              <a:ext uri="{FF2B5EF4-FFF2-40B4-BE49-F238E27FC236}">
                <a16:creationId xmlns:a16="http://schemas.microsoft.com/office/drawing/2014/main" id="{5E7E9DB2-9098-49D5-A368-79A2F7AB4A6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64015" b="78312" l="4522" r="33764">
                        <a14:foregroundMark x1="5642" y1="73304" x2="5642" y2="73304"/>
                        <a14:foregroundMark x1="12834" y1="78069" x2="12834" y2="78069"/>
                        <a14:foregroundMark x1="4608" y1="73465" x2="4608" y2="73465"/>
                        <a14:foregroundMark x1="4565" y1="73465" x2="5125" y2="73465"/>
                        <a14:foregroundMark x1="18260" y1="78191" x2="17571" y2="78029"/>
                        <a14:foregroundMark x1="11456" y1="78312" x2="11456" y2="78312"/>
                        <a14:foregroundMark x1="12489" y1="78231" x2="12489" y2="78231"/>
                        <a14:foregroundMark x1="13437" y1="78271" x2="11757" y2="78191"/>
                        <a14:foregroundMark x1="20327" y1="78352" x2="20327" y2="78352"/>
                        <a14:foregroundMark x1="33247" y1="71607" x2="33032" y2="72294"/>
                        <a14:foregroundMark x1="12489" y1="78312" x2="12489" y2="78312"/>
                        <a14:foregroundMark x1="11456" y1="78312" x2="11456" y2="78312"/>
                        <a14:foregroundMark x1="19767" y1="78312" x2="19767" y2="78312"/>
                        <a14:foregroundMark x1="33506" y1="70315" x2="33506" y2="70315"/>
                        <a14:foregroundMark x1="31697" y1="69952" x2="31697" y2="69952"/>
                        <a14:foregroundMark x1="33764" y1="72173" x2="33764" y2="72173"/>
                        <a14:foregroundMark x1="19724" y1="78191" x2="19724" y2="7819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818" t="62326" r="64276" b="20465"/>
          <a:stretch/>
        </p:blipFill>
        <p:spPr>
          <a:xfrm>
            <a:off x="7453424" y="3020734"/>
            <a:ext cx="4358664" cy="2431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0235391"/>
      </p:ext>
    </p:extLst>
  </p:cSld>
  <p:clrMapOvr>
    <a:masterClrMapping/>
  </p:clrMapOvr>
  <p:transition spd="slow">
    <p:cover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E86209AE-168D-4FD2-B9E0-BA9F12FEB57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/>
              <a:t>Sentences can also make sense with or without a hyphen, but the meaning changes. </a:t>
            </a:r>
          </a:p>
          <a:p>
            <a:endParaRPr lang="en-GB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902A1C99-397F-49B7-9044-A74B8EFF2B6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61938" y="1552353"/>
            <a:ext cx="11712574" cy="3712374"/>
          </a:xfrm>
        </p:spPr>
        <p:txBody>
          <a:bodyPr/>
          <a:lstStyle/>
          <a:p>
            <a:r>
              <a:rPr lang="en-GB" dirty="0"/>
              <a:t>For example:</a:t>
            </a:r>
          </a:p>
          <a:p>
            <a:endParaRPr lang="en-GB" dirty="0"/>
          </a:p>
          <a:p>
            <a:r>
              <a:rPr lang="en-GB" dirty="0"/>
              <a:t>I want </a:t>
            </a:r>
            <a:r>
              <a:rPr lang="en-GB" dirty="0">
                <a:solidFill>
                  <a:srgbClr val="1D619C"/>
                </a:solidFill>
              </a:rPr>
              <a:t>ten</a:t>
            </a:r>
            <a:r>
              <a:rPr lang="en-GB" dirty="0"/>
              <a:t> </a:t>
            </a:r>
            <a:r>
              <a:rPr lang="en-GB" dirty="0">
                <a:solidFill>
                  <a:srgbClr val="1D619C"/>
                </a:solidFill>
              </a:rPr>
              <a:t>dollar</a:t>
            </a:r>
            <a:r>
              <a:rPr lang="en-GB" dirty="0"/>
              <a:t> notes. 		In this sentence, ten notes that have a value of one 						dollar each are wanted.  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I want </a:t>
            </a:r>
            <a:r>
              <a:rPr lang="en-GB" dirty="0">
                <a:solidFill>
                  <a:srgbClr val="1D619C"/>
                </a:solidFill>
              </a:rPr>
              <a:t>ten-dollar</a:t>
            </a:r>
            <a:r>
              <a:rPr lang="en-GB" dirty="0"/>
              <a:t> notes. 		In this sentence, notes with a value of ten dollars each 					are wanted, but the quantity is not specified. 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  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4A1C6514-7F66-483A-A4BC-444F9A29FAC8}"/>
              </a:ext>
            </a:extLst>
          </p:cNvPr>
          <p:cNvCxnSpPr>
            <a:cxnSpLocks/>
          </p:cNvCxnSpPr>
          <p:nvPr/>
        </p:nvCxnSpPr>
        <p:spPr>
          <a:xfrm>
            <a:off x="3452921" y="2540000"/>
            <a:ext cx="1207025" cy="0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54ED43E3-772E-4724-9B54-C93B47FCC207}"/>
              </a:ext>
            </a:extLst>
          </p:cNvPr>
          <p:cNvCxnSpPr>
            <a:cxnSpLocks/>
          </p:cNvCxnSpPr>
          <p:nvPr/>
        </p:nvCxnSpPr>
        <p:spPr>
          <a:xfrm>
            <a:off x="3452921" y="4441135"/>
            <a:ext cx="1207025" cy="0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" name="Group 6">
            <a:extLst>
              <a:ext uri="{FF2B5EF4-FFF2-40B4-BE49-F238E27FC236}">
                <a16:creationId xmlns:a16="http://schemas.microsoft.com/office/drawing/2014/main" id="{E099358F-714C-4E04-9786-80281EAA0C03}"/>
              </a:ext>
            </a:extLst>
          </p:cNvPr>
          <p:cNvGrpSpPr/>
          <p:nvPr/>
        </p:nvGrpSpPr>
        <p:grpSpPr>
          <a:xfrm>
            <a:off x="4916115" y="3042145"/>
            <a:ext cx="5492355" cy="796777"/>
            <a:chOff x="5798707" y="3030890"/>
            <a:chExt cx="5492355" cy="796777"/>
          </a:xfrm>
        </p:grpSpPr>
        <p:pic>
          <p:nvPicPr>
            <p:cNvPr id="8" name="Picture 7" descr="A picture containing calendar&#10;&#10;Description automatically generated">
              <a:extLst>
                <a:ext uri="{FF2B5EF4-FFF2-40B4-BE49-F238E27FC236}">
                  <a16:creationId xmlns:a16="http://schemas.microsoft.com/office/drawing/2014/main" id="{76937C12-A7FD-46DD-A9ED-64570696744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hq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0212" b="66852"/>
            <a:stretch/>
          </p:blipFill>
          <p:spPr>
            <a:xfrm>
              <a:off x="5798707" y="3030890"/>
              <a:ext cx="1829825" cy="796777"/>
            </a:xfrm>
            <a:prstGeom prst="rect">
              <a:avLst/>
            </a:prstGeom>
          </p:spPr>
        </p:pic>
        <p:pic>
          <p:nvPicPr>
            <p:cNvPr id="9" name="Picture 8" descr="A picture containing calendar&#10;&#10;Description automatically generated">
              <a:extLst>
                <a:ext uri="{FF2B5EF4-FFF2-40B4-BE49-F238E27FC236}">
                  <a16:creationId xmlns:a16="http://schemas.microsoft.com/office/drawing/2014/main" id="{CA3D60A8-DAFE-4C46-B394-70F9D1E4884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hq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0212" b="66852"/>
            <a:stretch/>
          </p:blipFill>
          <p:spPr>
            <a:xfrm>
              <a:off x="6205655" y="3030890"/>
              <a:ext cx="1829825" cy="796777"/>
            </a:xfrm>
            <a:prstGeom prst="rect">
              <a:avLst/>
            </a:prstGeom>
          </p:spPr>
        </p:pic>
        <p:pic>
          <p:nvPicPr>
            <p:cNvPr id="10" name="Picture 9" descr="A picture containing calendar&#10;&#10;Description automatically generated">
              <a:extLst>
                <a:ext uri="{FF2B5EF4-FFF2-40B4-BE49-F238E27FC236}">
                  <a16:creationId xmlns:a16="http://schemas.microsoft.com/office/drawing/2014/main" id="{C574B4F1-7F3C-494A-BFC7-B32EEF24D15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hq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0212" b="66852"/>
            <a:stretch/>
          </p:blipFill>
          <p:spPr>
            <a:xfrm>
              <a:off x="6612603" y="3030890"/>
              <a:ext cx="1829825" cy="796777"/>
            </a:xfrm>
            <a:prstGeom prst="rect">
              <a:avLst/>
            </a:prstGeom>
          </p:spPr>
        </p:pic>
        <p:pic>
          <p:nvPicPr>
            <p:cNvPr id="11" name="Picture 10" descr="A picture containing calendar&#10;&#10;Description automatically generated">
              <a:extLst>
                <a:ext uri="{FF2B5EF4-FFF2-40B4-BE49-F238E27FC236}">
                  <a16:creationId xmlns:a16="http://schemas.microsoft.com/office/drawing/2014/main" id="{937FE8F2-AEF9-476C-A43B-052D1181ED2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hq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0212" b="66852"/>
            <a:stretch/>
          </p:blipFill>
          <p:spPr>
            <a:xfrm>
              <a:off x="7019551" y="3030890"/>
              <a:ext cx="1829825" cy="796777"/>
            </a:xfrm>
            <a:prstGeom prst="rect">
              <a:avLst/>
            </a:prstGeom>
          </p:spPr>
        </p:pic>
        <p:pic>
          <p:nvPicPr>
            <p:cNvPr id="12" name="Picture 11" descr="A picture containing calendar&#10;&#10;Description automatically generated">
              <a:extLst>
                <a:ext uri="{FF2B5EF4-FFF2-40B4-BE49-F238E27FC236}">
                  <a16:creationId xmlns:a16="http://schemas.microsoft.com/office/drawing/2014/main" id="{F9E91770-11E6-4578-A751-10BC58E69B2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hq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0212" b="66852"/>
            <a:stretch/>
          </p:blipFill>
          <p:spPr>
            <a:xfrm>
              <a:off x="7426499" y="3030890"/>
              <a:ext cx="1829825" cy="796777"/>
            </a:xfrm>
            <a:prstGeom prst="rect">
              <a:avLst/>
            </a:prstGeom>
          </p:spPr>
        </p:pic>
        <p:pic>
          <p:nvPicPr>
            <p:cNvPr id="13" name="Picture 12" descr="A picture containing calendar&#10;&#10;Description automatically generated">
              <a:extLst>
                <a:ext uri="{FF2B5EF4-FFF2-40B4-BE49-F238E27FC236}">
                  <a16:creationId xmlns:a16="http://schemas.microsoft.com/office/drawing/2014/main" id="{C32DBAAD-33E7-4113-BC89-4E0A25C0461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hq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0212" b="66852"/>
            <a:stretch/>
          </p:blipFill>
          <p:spPr>
            <a:xfrm>
              <a:off x="7833447" y="3030890"/>
              <a:ext cx="1829825" cy="796777"/>
            </a:xfrm>
            <a:prstGeom prst="rect">
              <a:avLst/>
            </a:prstGeom>
          </p:spPr>
        </p:pic>
        <p:pic>
          <p:nvPicPr>
            <p:cNvPr id="14" name="Picture 13" descr="A picture containing calendar&#10;&#10;Description automatically generated">
              <a:extLst>
                <a:ext uri="{FF2B5EF4-FFF2-40B4-BE49-F238E27FC236}">
                  <a16:creationId xmlns:a16="http://schemas.microsoft.com/office/drawing/2014/main" id="{38BC0CB0-BC02-4DE2-8271-DBCA8B23E0C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hq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0212" b="66852"/>
            <a:stretch/>
          </p:blipFill>
          <p:spPr>
            <a:xfrm>
              <a:off x="8240395" y="3030890"/>
              <a:ext cx="1829825" cy="796777"/>
            </a:xfrm>
            <a:prstGeom prst="rect">
              <a:avLst/>
            </a:prstGeom>
          </p:spPr>
        </p:pic>
        <p:pic>
          <p:nvPicPr>
            <p:cNvPr id="15" name="Picture 14" descr="A picture containing calendar&#10;&#10;Description automatically generated">
              <a:extLst>
                <a:ext uri="{FF2B5EF4-FFF2-40B4-BE49-F238E27FC236}">
                  <a16:creationId xmlns:a16="http://schemas.microsoft.com/office/drawing/2014/main" id="{FAF3A554-FCED-4128-B7A8-46817493D60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hq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0212" b="66852"/>
            <a:stretch/>
          </p:blipFill>
          <p:spPr>
            <a:xfrm>
              <a:off x="8647343" y="3030890"/>
              <a:ext cx="1829825" cy="796777"/>
            </a:xfrm>
            <a:prstGeom prst="rect">
              <a:avLst/>
            </a:prstGeom>
          </p:spPr>
        </p:pic>
        <p:pic>
          <p:nvPicPr>
            <p:cNvPr id="16" name="Picture 15" descr="A picture containing calendar&#10;&#10;Description automatically generated">
              <a:extLst>
                <a:ext uri="{FF2B5EF4-FFF2-40B4-BE49-F238E27FC236}">
                  <a16:creationId xmlns:a16="http://schemas.microsoft.com/office/drawing/2014/main" id="{C82F1222-8339-4B76-8341-E22DD0A087A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hq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0212" b="66852"/>
            <a:stretch/>
          </p:blipFill>
          <p:spPr>
            <a:xfrm>
              <a:off x="9054291" y="3030890"/>
              <a:ext cx="1829825" cy="796777"/>
            </a:xfrm>
            <a:prstGeom prst="rect">
              <a:avLst/>
            </a:prstGeom>
          </p:spPr>
        </p:pic>
        <p:pic>
          <p:nvPicPr>
            <p:cNvPr id="17" name="Picture 16" descr="A picture containing calendar&#10;&#10;Description automatically generated">
              <a:extLst>
                <a:ext uri="{FF2B5EF4-FFF2-40B4-BE49-F238E27FC236}">
                  <a16:creationId xmlns:a16="http://schemas.microsoft.com/office/drawing/2014/main" id="{05AB64F5-F551-4ED5-96A4-AA4E8F718EB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hq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0212" b="66852"/>
            <a:stretch/>
          </p:blipFill>
          <p:spPr>
            <a:xfrm>
              <a:off x="9461237" y="3030890"/>
              <a:ext cx="1829825" cy="796777"/>
            </a:xfrm>
            <a:prstGeom prst="rect">
              <a:avLst/>
            </a:prstGeom>
          </p:spPr>
        </p:pic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2FB1DC1E-E20E-4E9A-9F2C-074585AE2BCE}"/>
              </a:ext>
            </a:extLst>
          </p:cNvPr>
          <p:cNvGrpSpPr/>
          <p:nvPr/>
        </p:nvGrpSpPr>
        <p:grpSpPr>
          <a:xfrm>
            <a:off x="4916115" y="4907345"/>
            <a:ext cx="2233707" cy="825757"/>
            <a:chOff x="5798707" y="5570378"/>
            <a:chExt cx="2233707" cy="825757"/>
          </a:xfrm>
        </p:grpSpPr>
        <p:pic>
          <p:nvPicPr>
            <p:cNvPr id="19" name="Picture 18" descr="A picture containing calendar&#10;&#10;Description automatically generated">
              <a:extLst>
                <a:ext uri="{FF2B5EF4-FFF2-40B4-BE49-F238E27FC236}">
                  <a16:creationId xmlns:a16="http://schemas.microsoft.com/office/drawing/2014/main" id="{D353FF99-CDC1-4AB6-B2A3-586DEF88AC4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hqprint">
              <a:clrChange>
                <a:clrFrom>
                  <a:srgbClr val="FEFFFF"/>
                </a:clrFrom>
                <a:clrTo>
                  <a:srgbClr val="FE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2658" r="50295" b="32988"/>
            <a:stretch/>
          </p:blipFill>
          <p:spPr>
            <a:xfrm>
              <a:off x="5798707" y="5570378"/>
              <a:ext cx="1826759" cy="825757"/>
            </a:xfrm>
            <a:prstGeom prst="rect">
              <a:avLst/>
            </a:prstGeom>
          </p:spPr>
        </p:pic>
        <p:pic>
          <p:nvPicPr>
            <p:cNvPr id="20" name="Picture 19" descr="A picture containing calendar&#10;&#10;Description automatically generated">
              <a:extLst>
                <a:ext uri="{FF2B5EF4-FFF2-40B4-BE49-F238E27FC236}">
                  <a16:creationId xmlns:a16="http://schemas.microsoft.com/office/drawing/2014/main" id="{35F19655-2C99-4D62-AAC1-951043E855A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hqprint">
              <a:clrChange>
                <a:clrFrom>
                  <a:srgbClr val="FEFFFF"/>
                </a:clrFrom>
                <a:clrTo>
                  <a:srgbClr val="FE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2658" r="50295" b="32988"/>
            <a:stretch/>
          </p:blipFill>
          <p:spPr>
            <a:xfrm>
              <a:off x="6205655" y="5570378"/>
              <a:ext cx="1826759" cy="82575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811379253"/>
      </p:ext>
    </p:extLst>
  </p:cSld>
  <p:clrMapOvr>
    <a:masterClrMapping/>
  </p:clrMapOvr>
  <p:transition spd="slow">
    <p:cover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E86209AE-168D-4FD2-B9E0-BA9F12FEB57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/>
              <a:t>Sometimes, changing a comma to a hyphen can change the meaning of a sentence. </a:t>
            </a:r>
          </a:p>
          <a:p>
            <a:endParaRPr lang="en-GB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89C9ECE-22A5-4C21-A16D-031C0E2C3A5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61938" y="1552353"/>
            <a:ext cx="11712574" cy="3712374"/>
          </a:xfrm>
        </p:spPr>
        <p:txBody>
          <a:bodyPr/>
          <a:lstStyle/>
          <a:p>
            <a:r>
              <a:rPr lang="en-GB"/>
              <a:t>For example:</a:t>
            </a:r>
          </a:p>
          <a:p>
            <a:endParaRPr lang="en-GB"/>
          </a:p>
          <a:p>
            <a:r>
              <a:rPr lang="en-GB"/>
              <a:t>I ate </a:t>
            </a:r>
            <a:r>
              <a:rPr lang="en-GB">
                <a:solidFill>
                  <a:srgbClr val="1D619C"/>
                </a:solidFill>
              </a:rPr>
              <a:t>red,</a:t>
            </a:r>
            <a:r>
              <a:rPr lang="en-GB"/>
              <a:t> </a:t>
            </a:r>
            <a:r>
              <a:rPr lang="en-GB">
                <a:solidFill>
                  <a:srgbClr val="1D619C"/>
                </a:solidFill>
              </a:rPr>
              <a:t>hot</a:t>
            </a:r>
            <a:r>
              <a:rPr lang="en-GB"/>
              <a:t> chillies. 		In this sentence the colour and heat (or spiciness) of the chillies 				are being described. </a:t>
            </a:r>
          </a:p>
          <a:p>
            <a:endParaRPr lang="en-GB"/>
          </a:p>
          <a:p>
            <a:endParaRPr lang="en-GB"/>
          </a:p>
          <a:p>
            <a:endParaRPr lang="en-GB"/>
          </a:p>
          <a:p>
            <a:r>
              <a:rPr lang="en-GB"/>
              <a:t>I ate </a:t>
            </a:r>
            <a:r>
              <a:rPr lang="en-GB">
                <a:solidFill>
                  <a:srgbClr val="1D619C"/>
                </a:solidFill>
              </a:rPr>
              <a:t>red-hot</a:t>
            </a:r>
            <a:r>
              <a:rPr lang="en-GB"/>
              <a:t> chillies. 		In this sentence, we are being told that the chillies are really, 				really hot (or spicy). </a:t>
            </a:r>
          </a:p>
          <a:p>
            <a:endParaRPr lang="en-GB"/>
          </a:p>
          <a:p>
            <a:endParaRPr lang="en-GB"/>
          </a:p>
          <a:p>
            <a:endParaRPr lang="en-GB"/>
          </a:p>
          <a:p>
            <a:endParaRPr lang="en-GB"/>
          </a:p>
          <a:p>
            <a:endParaRPr lang="en-GB"/>
          </a:p>
          <a:p>
            <a:endParaRPr lang="en-GB"/>
          </a:p>
          <a:p>
            <a:endParaRPr lang="en-GB"/>
          </a:p>
          <a:p>
            <a:endParaRPr lang="en-GB"/>
          </a:p>
          <a:p>
            <a:endParaRPr lang="en-GB"/>
          </a:p>
          <a:p>
            <a:endParaRPr lang="en-GB"/>
          </a:p>
          <a:p>
            <a:endParaRPr lang="en-GB"/>
          </a:p>
          <a:p>
            <a:r>
              <a:rPr lang="en-GB"/>
              <a:t>  </a:t>
            </a:r>
          </a:p>
          <a:p>
            <a:endParaRPr lang="en-GB"/>
          </a:p>
          <a:p>
            <a:endParaRPr lang="en-GB"/>
          </a:p>
          <a:p>
            <a:endParaRPr lang="en-GB"/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E7A98529-EF7C-4A1F-A060-68FA86DFA3E5}"/>
              </a:ext>
            </a:extLst>
          </p:cNvPr>
          <p:cNvCxnSpPr>
            <a:cxnSpLocks/>
          </p:cNvCxnSpPr>
          <p:nvPr/>
        </p:nvCxnSpPr>
        <p:spPr>
          <a:xfrm>
            <a:off x="2975677" y="2540000"/>
            <a:ext cx="906855" cy="0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377D66BA-392C-4CEB-865C-E2E385C838D7}"/>
              </a:ext>
            </a:extLst>
          </p:cNvPr>
          <p:cNvCxnSpPr>
            <a:cxnSpLocks/>
          </p:cNvCxnSpPr>
          <p:nvPr/>
        </p:nvCxnSpPr>
        <p:spPr>
          <a:xfrm>
            <a:off x="2975677" y="4441135"/>
            <a:ext cx="906855" cy="0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 descr="Shape, arrow&#10;&#10;Description automatically generated">
            <a:extLst>
              <a:ext uri="{FF2B5EF4-FFF2-40B4-BE49-F238E27FC236}">
                <a16:creationId xmlns:a16="http://schemas.microsoft.com/office/drawing/2014/main" id="{10DCB537-8555-48BC-84D5-2CF1467BB7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2337" b="58268" l="22514" r="3692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0712" t="40346" r="61271" b="39741"/>
          <a:stretch/>
        </p:blipFill>
        <p:spPr>
          <a:xfrm>
            <a:off x="6328304" y="2584738"/>
            <a:ext cx="1235619" cy="136566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B9893CF-0180-4FFF-974E-6496854F638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30" r="12130"/>
          <a:stretch/>
        </p:blipFill>
        <p:spPr>
          <a:xfrm>
            <a:off x="6435526" y="4663718"/>
            <a:ext cx="1021173" cy="1128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2642116"/>
      </p:ext>
    </p:extLst>
  </p:cSld>
  <p:clrMapOvr>
    <a:masterClrMapping/>
  </p:clrMapOvr>
  <p:transition spd="slow">
    <p:cover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E86209AE-168D-4FD2-B9E0-BA9F12FEB57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/>
              <a:t>Insert the hyphen(s) in each sentence below.</a:t>
            </a:r>
          </a:p>
          <a:p>
            <a:endParaRPr lang="en-GB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1C0E660E-58EC-4D04-B4F9-72170F50CFD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61938" y="1409700"/>
            <a:ext cx="11712574" cy="3987799"/>
          </a:xfrm>
        </p:spPr>
        <p:txBody>
          <a:bodyPr/>
          <a:lstStyle/>
          <a:p>
            <a:r>
              <a:rPr lang="en-GB" dirty="0"/>
              <a:t>A. The sugar</a:t>
            </a:r>
            <a:r>
              <a:rPr lang="en-GB" dirty="0">
                <a:solidFill>
                  <a:srgbClr val="F76756"/>
                </a:solidFill>
              </a:rPr>
              <a:t> </a:t>
            </a:r>
            <a:r>
              <a:rPr lang="en-GB" dirty="0"/>
              <a:t>free sweets were given to every child.  </a:t>
            </a:r>
          </a:p>
          <a:p>
            <a:endParaRPr lang="en-GB" dirty="0"/>
          </a:p>
          <a:p>
            <a:r>
              <a:rPr lang="en-GB" dirty="0"/>
              <a:t>B. The half</a:t>
            </a:r>
            <a:r>
              <a:rPr lang="en-GB" dirty="0">
                <a:solidFill>
                  <a:srgbClr val="F76756"/>
                </a:solidFill>
              </a:rPr>
              <a:t> </a:t>
            </a:r>
            <a:r>
              <a:rPr lang="en-GB" dirty="0"/>
              <a:t>eaten bagel sat on the worktop.</a:t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r>
              <a:rPr lang="en-GB" dirty="0"/>
              <a:t>C. My hair was described as being strawberry</a:t>
            </a:r>
            <a:r>
              <a:rPr lang="en-GB" dirty="0">
                <a:solidFill>
                  <a:srgbClr val="F76756"/>
                </a:solidFill>
              </a:rPr>
              <a:t> </a:t>
            </a:r>
            <a:r>
              <a:rPr lang="en-GB" dirty="0"/>
              <a:t>blonde by my hairdresser. </a:t>
            </a:r>
          </a:p>
          <a:p>
            <a:endParaRPr lang="en-GB" dirty="0"/>
          </a:p>
          <a:p>
            <a:r>
              <a:rPr lang="en-GB" dirty="0"/>
              <a:t>D. The five year old girl was waiting patiently for her mum. 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5" name="Picture 4" descr="A close up of a toy&#10;&#10;Description automatically generated with medium confidence">
            <a:extLst>
              <a:ext uri="{FF2B5EF4-FFF2-40B4-BE49-F238E27FC236}">
                <a16:creationId xmlns:a16="http://schemas.microsoft.com/office/drawing/2014/main" id="{1C7725C5-EF0C-4A01-8F3C-4671022EAA73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7234" y="1405498"/>
            <a:ext cx="1922007" cy="26500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0578321"/>
      </p:ext>
    </p:extLst>
  </p:cSld>
  <p:clrMapOvr>
    <a:masterClrMapping/>
  </p:clrMapOvr>
  <p:transition spd="slow">
    <p:cover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E86209AE-168D-4FD2-B9E0-BA9F12FEB57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/>
              <a:t>Insert the hyphen(s) in each sentence below.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518E14CF-4B7B-43FE-8F4F-446916E8B44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61938" y="1409700"/>
            <a:ext cx="11712574" cy="3987799"/>
          </a:xfrm>
        </p:spPr>
        <p:txBody>
          <a:bodyPr/>
          <a:lstStyle/>
          <a:p>
            <a:r>
              <a:rPr lang="en-GB" dirty="0"/>
              <a:t>A. The </a:t>
            </a:r>
            <a:r>
              <a:rPr lang="en-GB" dirty="0">
                <a:solidFill>
                  <a:srgbClr val="F76756"/>
                </a:solidFill>
              </a:rPr>
              <a:t>sugar-free</a:t>
            </a:r>
            <a:r>
              <a:rPr lang="en-GB" dirty="0"/>
              <a:t> sweets were given to every child.  </a:t>
            </a:r>
          </a:p>
          <a:p>
            <a:endParaRPr lang="en-GB" dirty="0"/>
          </a:p>
          <a:p>
            <a:r>
              <a:rPr lang="en-GB" dirty="0"/>
              <a:t>B. The </a:t>
            </a:r>
            <a:r>
              <a:rPr lang="en-GB" dirty="0">
                <a:solidFill>
                  <a:srgbClr val="F76756"/>
                </a:solidFill>
              </a:rPr>
              <a:t>half-eaten</a:t>
            </a:r>
            <a:r>
              <a:rPr lang="en-GB" dirty="0"/>
              <a:t> bagel sat on the worktop.</a:t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r>
              <a:rPr lang="en-GB" dirty="0"/>
              <a:t>C. My hair was described as being </a:t>
            </a:r>
            <a:r>
              <a:rPr lang="en-GB" dirty="0">
                <a:solidFill>
                  <a:srgbClr val="F76756"/>
                </a:solidFill>
              </a:rPr>
              <a:t>strawberry-blonde</a:t>
            </a:r>
            <a:r>
              <a:rPr lang="en-GB" dirty="0"/>
              <a:t> by my hairdresser. </a:t>
            </a:r>
          </a:p>
          <a:p>
            <a:endParaRPr lang="en-GB" dirty="0"/>
          </a:p>
          <a:p>
            <a:r>
              <a:rPr lang="en-GB" dirty="0"/>
              <a:t>D. The </a:t>
            </a:r>
            <a:r>
              <a:rPr lang="en-GB" dirty="0">
                <a:solidFill>
                  <a:srgbClr val="F76756"/>
                </a:solidFill>
              </a:rPr>
              <a:t>five-year-old</a:t>
            </a:r>
            <a:r>
              <a:rPr lang="en-GB" dirty="0"/>
              <a:t> girl was waiting patiently for her mum. 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>
                <a:solidFill>
                  <a:srgbClr val="F76756"/>
                </a:solidFill>
              </a:rPr>
              <a:t>The hyphens are needed to join the adjectives because one or more of the adjectives</a:t>
            </a:r>
            <a:br>
              <a:rPr lang="en-GB" dirty="0">
                <a:solidFill>
                  <a:srgbClr val="F76756"/>
                </a:solidFill>
              </a:rPr>
            </a:br>
            <a:r>
              <a:rPr lang="en-GB" dirty="0">
                <a:solidFill>
                  <a:srgbClr val="F76756"/>
                </a:solidFill>
              </a:rPr>
              <a:t>do not make sense on their own.</a:t>
            </a:r>
          </a:p>
        </p:txBody>
      </p:sp>
      <p:pic>
        <p:nvPicPr>
          <p:cNvPr id="5" name="Picture 4" descr="A close up of a toy&#10;&#10;Description automatically generated with medium confidence">
            <a:extLst>
              <a:ext uri="{FF2B5EF4-FFF2-40B4-BE49-F238E27FC236}">
                <a16:creationId xmlns:a16="http://schemas.microsoft.com/office/drawing/2014/main" id="{89654D9B-2D45-4A25-AD4E-D6667A8A11F9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7234" y="1405498"/>
            <a:ext cx="1922007" cy="26500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0856378"/>
      </p:ext>
    </p:extLst>
  </p:cSld>
  <p:clrMapOvr>
    <a:masterClrMapping/>
  </p:clrMapOvr>
  <p:transition spd="slow">
    <p:cover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E86209AE-168D-4FD2-B9E0-BA9F12FEB57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/>
              <a:t>Which sentence tells us that the appointment at the doctors is every six weeks?</a:t>
            </a:r>
          </a:p>
          <a:p>
            <a:endParaRPr lang="en-GB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424235D-D8A3-4337-8174-DFD3F13B890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61938" y="1371600"/>
            <a:ext cx="11712574" cy="5016500"/>
          </a:xfrm>
        </p:spPr>
        <p:txBody>
          <a:bodyPr/>
          <a:lstStyle/>
          <a:p>
            <a:r>
              <a:rPr lang="en-GB" dirty="0"/>
              <a:t>A. I have six, weekly appointments at the doctors. 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B. I have six-weekly appointments at the doctors. </a:t>
            </a:r>
            <a:endParaRPr lang="en-GB" dirty="0">
              <a:solidFill>
                <a:srgbClr val="F76756"/>
              </a:solidFill>
            </a:endParaRPr>
          </a:p>
          <a:p>
            <a:endParaRPr lang="en-GB" dirty="0">
              <a:solidFill>
                <a:srgbClr val="F76756"/>
              </a:solidFill>
            </a:endParaRPr>
          </a:p>
          <a:p>
            <a:endParaRPr lang="en-GB" dirty="0"/>
          </a:p>
          <a:p>
            <a:r>
              <a:rPr lang="en-GB" dirty="0"/>
              <a:t>C. I have six weekly-appointments at the doctors. 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5" name="Picture 4" descr="A picture containing diagram&#10;&#10;Description automatically generated">
            <a:extLst>
              <a:ext uri="{FF2B5EF4-FFF2-40B4-BE49-F238E27FC236}">
                <a16:creationId xmlns:a16="http://schemas.microsoft.com/office/drawing/2014/main" id="{6831D735-545D-44CA-B868-56CEE9E84D8F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clrChange>
              <a:clrFrom>
                <a:srgbClr val="F8C255"/>
              </a:clrFrom>
              <a:clrTo>
                <a:srgbClr val="F8C25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9382" y="902855"/>
            <a:ext cx="3519237" cy="3519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6347439"/>
      </p:ext>
    </p:extLst>
  </p:cSld>
  <p:clrMapOvr>
    <a:masterClrMapping/>
  </p:clrMapOvr>
  <p:transition spd="slow">
    <p:cover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E86209AE-168D-4FD2-B9E0-BA9F12FEB57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/>
              <a:t>Which sentence tells us that the appointment at the doctors is every six weeks?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B070EA13-39FE-4B0A-A5D1-9B41D006B13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61938" y="1371600"/>
            <a:ext cx="11712574" cy="5016500"/>
          </a:xfrm>
        </p:spPr>
        <p:txBody>
          <a:bodyPr/>
          <a:lstStyle/>
          <a:p>
            <a:r>
              <a:rPr lang="en-GB" dirty="0"/>
              <a:t>A. I have six, weekly appointments at the doctors. 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>
                <a:solidFill>
                  <a:srgbClr val="F76756"/>
                </a:solidFill>
              </a:rPr>
              <a:t>B. I have six-weekly appointments at the doctors. </a:t>
            </a:r>
          </a:p>
          <a:p>
            <a:endParaRPr lang="en-GB" dirty="0">
              <a:solidFill>
                <a:srgbClr val="F76756"/>
              </a:solidFill>
            </a:endParaRPr>
          </a:p>
          <a:p>
            <a:endParaRPr lang="en-GB" dirty="0"/>
          </a:p>
          <a:p>
            <a:r>
              <a:rPr lang="en-GB" dirty="0"/>
              <a:t>C. I have six weekly-appointments at the doctors. 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>
                <a:solidFill>
                  <a:srgbClr val="F76756"/>
                </a:solidFill>
              </a:rPr>
              <a:t>Sentence B tells us that the appointment is every six weeks. </a:t>
            </a:r>
            <a:br>
              <a:rPr lang="en-GB" dirty="0">
                <a:solidFill>
                  <a:srgbClr val="F76756"/>
                </a:solidFill>
              </a:rPr>
            </a:br>
            <a:r>
              <a:rPr lang="en-GB" dirty="0">
                <a:solidFill>
                  <a:srgbClr val="F76756"/>
                </a:solidFill>
              </a:rPr>
              <a:t>Sentence A tells us that there is one appointment per week at the doctors for six weeks. </a:t>
            </a:r>
            <a:br>
              <a:rPr lang="en-GB" dirty="0">
                <a:solidFill>
                  <a:srgbClr val="F76756"/>
                </a:solidFill>
              </a:rPr>
            </a:br>
            <a:r>
              <a:rPr lang="en-GB" dirty="0">
                <a:solidFill>
                  <a:srgbClr val="F76756"/>
                </a:solidFill>
              </a:rPr>
              <a:t>Sentence C is incorrect because ‘weekly-appointments’ is not an adjective </a:t>
            </a:r>
            <a:br>
              <a:rPr lang="en-GB" dirty="0">
                <a:solidFill>
                  <a:srgbClr val="F76756"/>
                </a:solidFill>
              </a:rPr>
            </a:br>
            <a:r>
              <a:rPr lang="en-GB" dirty="0">
                <a:solidFill>
                  <a:srgbClr val="F76756"/>
                </a:solidFill>
              </a:rPr>
              <a:t>so cannot be joined with a hyphen.  </a:t>
            </a:r>
          </a:p>
        </p:txBody>
      </p:sp>
      <p:pic>
        <p:nvPicPr>
          <p:cNvPr id="5" name="Picture 4" descr="A picture containing diagram&#10;&#10;Description automatically generated">
            <a:extLst>
              <a:ext uri="{FF2B5EF4-FFF2-40B4-BE49-F238E27FC236}">
                <a16:creationId xmlns:a16="http://schemas.microsoft.com/office/drawing/2014/main" id="{F0DA2A32-D3CD-4ACB-9835-B9D078D1BBB4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clrChange>
              <a:clrFrom>
                <a:srgbClr val="F8C255"/>
              </a:clrFrom>
              <a:clrTo>
                <a:srgbClr val="F8C25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9382" y="902855"/>
            <a:ext cx="3519237" cy="3519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516339"/>
      </p:ext>
    </p:extLst>
  </p:cSld>
  <p:clrMapOvr>
    <a:masterClrMapping/>
  </p:clrMapOvr>
  <p:transition spd="slow">
    <p:cover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C726471F-65C8-4947-8DF7-CD7E9D9A82D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354013" y="2686017"/>
            <a:ext cx="7483974" cy="1775147"/>
          </a:xfrm>
        </p:spPr>
        <p:txBody>
          <a:bodyPr/>
          <a:lstStyle/>
          <a:p>
            <a:r>
              <a:rPr lang="en-GB" dirty="0"/>
              <a:t>Now that we can recognise and use hyphens to avoid ambiguity, let’s apply our learning to some further application and reasoning questions.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70608176"/>
      </p:ext>
    </p:extLst>
  </p:cSld>
  <p:clrMapOvr>
    <a:masterClrMapping/>
  </p:clrMapOvr>
  <p:transition spd="slow">
    <p:cover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E86209AE-168D-4FD2-B9E0-BA9F12FEB57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/>
              <a:t>Explain how the sentences below differ in meaning.</a:t>
            </a:r>
          </a:p>
          <a:p>
            <a:endParaRPr lang="en-GB" dirty="0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9862D8AE-2D10-4A38-9EDE-BD6C8F1DDE3D}"/>
              </a:ext>
            </a:extLst>
          </p:cNvPr>
          <p:cNvSpPr/>
          <p:nvPr/>
        </p:nvSpPr>
        <p:spPr>
          <a:xfrm>
            <a:off x="382518" y="1207654"/>
            <a:ext cx="7872482" cy="892897"/>
          </a:xfrm>
          <a:prstGeom prst="roundRect">
            <a:avLst/>
          </a:prstGeom>
          <a:solidFill>
            <a:srgbClr val="B7E1B5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000" b="1">
                <a:solidFill>
                  <a:schemeClr val="tx1"/>
                </a:solidFill>
              </a:rPr>
              <a:t>A. The small-business advisor was helping the shop owner.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C1727B86-5093-4F1B-AC54-293B08E9D58C}"/>
              </a:ext>
            </a:extLst>
          </p:cNvPr>
          <p:cNvSpPr/>
          <p:nvPr/>
        </p:nvSpPr>
        <p:spPr>
          <a:xfrm>
            <a:off x="382518" y="2561503"/>
            <a:ext cx="7872482" cy="892897"/>
          </a:xfrm>
          <a:prstGeom prst="roundRect">
            <a:avLst/>
          </a:prstGeom>
          <a:solidFill>
            <a:srgbClr val="B7E1B5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000" b="1">
                <a:solidFill>
                  <a:schemeClr val="tx1"/>
                </a:solidFill>
              </a:rPr>
              <a:t>B. The small business advisor was helping the shop owner. </a:t>
            </a:r>
          </a:p>
        </p:txBody>
      </p:sp>
      <p:pic>
        <p:nvPicPr>
          <p:cNvPr id="6" name="Picture 5" descr="A picture containing text&#10;&#10;Description automatically generated">
            <a:extLst>
              <a:ext uri="{FF2B5EF4-FFF2-40B4-BE49-F238E27FC236}">
                <a16:creationId xmlns:a16="http://schemas.microsoft.com/office/drawing/2014/main" id="{12DDE4DE-CC82-4C68-9727-9015067B409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8912" b="52037"/>
          <a:stretch/>
        </p:blipFill>
        <p:spPr>
          <a:xfrm>
            <a:off x="8680321" y="885320"/>
            <a:ext cx="2884837" cy="2990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8847561"/>
      </p:ext>
    </p:extLst>
  </p:cSld>
  <p:clrMapOvr>
    <a:masterClrMapping/>
  </p:clrMapOvr>
  <p:transition spd="slow">
    <p:cover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90437E97-AE82-4AC5-9E33-4F15C63EF29C}"/>
              </a:ext>
            </a:extLst>
          </p:cNvPr>
          <p:cNvSpPr txBox="1">
            <a:spLocks/>
          </p:cNvSpPr>
          <p:nvPr/>
        </p:nvSpPr>
        <p:spPr>
          <a:xfrm>
            <a:off x="261938" y="4286247"/>
            <a:ext cx="11712574" cy="978479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>
                <a:solidFill>
                  <a:srgbClr val="F76756"/>
                </a:solidFill>
              </a:rPr>
              <a:t>In sentence A, the advisor is for businesses that are small. Whereas in sentence B, the business advisor is being described as small.</a:t>
            </a:r>
            <a:endParaRPr lang="en-GB" dirty="0">
              <a:solidFill>
                <a:srgbClr val="F76756"/>
              </a:solidFill>
            </a:endParaRPr>
          </a:p>
        </p:txBody>
      </p:sp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5A6AE866-BE2F-46BE-BAA7-303FCD05940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61938" y="289357"/>
            <a:ext cx="11712575" cy="892898"/>
          </a:xfrm>
        </p:spPr>
        <p:txBody>
          <a:bodyPr/>
          <a:lstStyle/>
          <a:p>
            <a:r>
              <a:rPr lang="en-GB" dirty="0"/>
              <a:t>Explain how the sentences below differ in meaning.</a:t>
            </a:r>
          </a:p>
          <a:p>
            <a:endParaRPr lang="en-GB" dirty="0"/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5FCB7849-805B-4045-A802-66488E1AA66B}"/>
              </a:ext>
            </a:extLst>
          </p:cNvPr>
          <p:cNvSpPr/>
          <p:nvPr/>
        </p:nvSpPr>
        <p:spPr>
          <a:xfrm>
            <a:off x="382518" y="1207654"/>
            <a:ext cx="7872482" cy="892897"/>
          </a:xfrm>
          <a:prstGeom prst="roundRect">
            <a:avLst/>
          </a:prstGeom>
          <a:solidFill>
            <a:srgbClr val="B7E1B5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000" b="1">
                <a:solidFill>
                  <a:schemeClr val="tx1"/>
                </a:solidFill>
              </a:rPr>
              <a:t>A. The small-business advisor was helping the shop owner.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459E75BE-2F6B-4B85-83BE-A4020D482C20}"/>
              </a:ext>
            </a:extLst>
          </p:cNvPr>
          <p:cNvSpPr/>
          <p:nvPr/>
        </p:nvSpPr>
        <p:spPr>
          <a:xfrm>
            <a:off x="382518" y="2561503"/>
            <a:ext cx="7872482" cy="892897"/>
          </a:xfrm>
          <a:prstGeom prst="roundRect">
            <a:avLst/>
          </a:prstGeom>
          <a:solidFill>
            <a:srgbClr val="B7E1B5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000" b="1">
                <a:solidFill>
                  <a:schemeClr val="tx1"/>
                </a:solidFill>
              </a:rPr>
              <a:t>B. The small business advisor was helping the shop owner. </a:t>
            </a:r>
          </a:p>
        </p:txBody>
      </p:sp>
      <p:pic>
        <p:nvPicPr>
          <p:cNvPr id="9" name="Picture 8" descr="A picture containing text&#10;&#10;Description automatically generated">
            <a:extLst>
              <a:ext uri="{FF2B5EF4-FFF2-40B4-BE49-F238E27FC236}">
                <a16:creationId xmlns:a16="http://schemas.microsoft.com/office/drawing/2014/main" id="{DF36AD1D-5CEA-47D2-A156-FFA9A1C6886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8912" b="52037"/>
          <a:stretch/>
        </p:blipFill>
        <p:spPr>
          <a:xfrm>
            <a:off x="8680321" y="885320"/>
            <a:ext cx="2884837" cy="2990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4150642"/>
      </p:ext>
    </p:extLst>
  </p:cSld>
  <p:clrMapOvr>
    <a:masterClrMapping/>
  </p:clrMapOvr>
  <p:transition spd="slow">
    <p:cover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E86209AE-168D-4FD2-B9E0-BA9F12FEB57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/>
              <a:t>Add a prefix to the root word below. </a:t>
            </a:r>
          </a:p>
          <a:p>
            <a:endParaRPr lang="en-GB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2936452-5A0A-4A5E-9A6D-A360ED79A39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61938" y="3681851"/>
            <a:ext cx="11712574" cy="1582876"/>
          </a:xfrm>
        </p:spPr>
        <p:txBody>
          <a:bodyPr/>
          <a:lstStyle/>
          <a:p>
            <a:r>
              <a:rPr lang="en-GB"/>
              <a:t>Write two different sentences, with different meanings. One must use a hyphen. </a:t>
            </a:r>
          </a:p>
          <a:p>
            <a:endParaRPr lang="en-GB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D8422FB8-02B2-4EA0-B655-29CB2174AB4A}"/>
              </a:ext>
            </a:extLst>
          </p:cNvPr>
          <p:cNvSpPr/>
          <p:nvPr/>
        </p:nvSpPr>
        <p:spPr>
          <a:xfrm>
            <a:off x="1769824" y="1693504"/>
            <a:ext cx="2103676" cy="892897"/>
          </a:xfrm>
          <a:prstGeom prst="roundRect">
            <a:avLst/>
          </a:prstGeom>
          <a:solidFill>
            <a:srgbClr val="B7E1B5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>
                <a:solidFill>
                  <a:schemeClr val="tx1"/>
                </a:solidFill>
              </a:rPr>
              <a:t>sign</a:t>
            </a:r>
          </a:p>
        </p:txBody>
      </p:sp>
      <p:pic>
        <p:nvPicPr>
          <p:cNvPr id="6" name="Picture 5" descr="Diagram&#10;&#10;Description automatically generated">
            <a:extLst>
              <a:ext uri="{FF2B5EF4-FFF2-40B4-BE49-F238E27FC236}">
                <a16:creationId xmlns:a16="http://schemas.microsoft.com/office/drawing/2014/main" id="{E3837CAB-7BF0-47C4-878F-070DB2A2D472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850991"/>
            <a:ext cx="2346159" cy="2346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4079624"/>
      </p:ext>
    </p:extLst>
  </p:cSld>
  <p:clrMapOvr>
    <a:masterClrMapping/>
  </p:clrMapOvr>
  <p:transition spd="slow">
    <p:cover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E5B45543-109F-467E-9406-E6C1123D92E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61938" y="3681851"/>
            <a:ext cx="11712574" cy="1582876"/>
          </a:xfrm>
        </p:spPr>
        <p:txBody>
          <a:bodyPr/>
          <a:lstStyle/>
          <a:p>
            <a:r>
              <a:rPr lang="en-GB" dirty="0"/>
              <a:t>Write two different sentences, with different meanings. One must use a hyphen. </a:t>
            </a:r>
          </a:p>
          <a:p>
            <a:endParaRPr lang="en-GB" dirty="0"/>
          </a:p>
          <a:p>
            <a:r>
              <a:rPr lang="en-GB" dirty="0">
                <a:solidFill>
                  <a:srgbClr val="F76756"/>
                </a:solidFill>
              </a:rPr>
              <a:t>Various answers, for example: </a:t>
            </a:r>
          </a:p>
          <a:p>
            <a:r>
              <a:rPr lang="en-GB" dirty="0">
                <a:solidFill>
                  <a:srgbClr val="F76756"/>
                </a:solidFill>
              </a:rPr>
              <a:t>I need to re-sign the documents as they got wet. </a:t>
            </a:r>
          </a:p>
          <a:p>
            <a:r>
              <a:rPr lang="en-GB" dirty="0">
                <a:solidFill>
                  <a:srgbClr val="F76756"/>
                </a:solidFill>
              </a:rPr>
              <a:t>I need to resign from my job as I am moving to Australia. </a:t>
            </a:r>
          </a:p>
        </p:txBody>
      </p:sp>
      <p:sp>
        <p:nvSpPr>
          <p:cNvPr id="5" name="Text Placeholder 1">
            <a:extLst>
              <a:ext uri="{FF2B5EF4-FFF2-40B4-BE49-F238E27FC236}">
                <a16:creationId xmlns:a16="http://schemas.microsoft.com/office/drawing/2014/main" id="{55F36C80-AB81-499D-84E2-F5838BA3E0A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61938" y="289357"/>
            <a:ext cx="11712575" cy="892898"/>
          </a:xfrm>
        </p:spPr>
        <p:txBody>
          <a:bodyPr/>
          <a:lstStyle/>
          <a:p>
            <a:r>
              <a:rPr lang="en-GB" dirty="0"/>
              <a:t>Add a prefix to the root word below. </a:t>
            </a:r>
          </a:p>
          <a:p>
            <a:endParaRPr lang="en-GB" dirty="0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0ED5BEA5-542F-43E4-B02F-C96577D3C0E1}"/>
              </a:ext>
            </a:extLst>
          </p:cNvPr>
          <p:cNvSpPr/>
          <p:nvPr/>
        </p:nvSpPr>
        <p:spPr>
          <a:xfrm>
            <a:off x="1769824" y="1693504"/>
            <a:ext cx="2103676" cy="892897"/>
          </a:xfrm>
          <a:prstGeom prst="roundRect">
            <a:avLst/>
          </a:prstGeom>
          <a:solidFill>
            <a:srgbClr val="B7E1B5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>
                <a:solidFill>
                  <a:schemeClr val="tx1"/>
                </a:solidFill>
              </a:rPr>
              <a:t>sign</a:t>
            </a:r>
          </a:p>
        </p:txBody>
      </p:sp>
      <p:pic>
        <p:nvPicPr>
          <p:cNvPr id="7" name="Picture 6" descr="Diagram&#10;&#10;Description automatically generated">
            <a:extLst>
              <a:ext uri="{FF2B5EF4-FFF2-40B4-BE49-F238E27FC236}">
                <a16:creationId xmlns:a16="http://schemas.microsoft.com/office/drawing/2014/main" id="{28F9A904-3557-40CB-8790-ACA41C878F29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850991"/>
            <a:ext cx="2346159" cy="2346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1899911"/>
      </p:ext>
    </p:extLst>
  </p:cSld>
  <p:clrMapOvr>
    <a:masterClrMapping/>
  </p:clrMapOvr>
  <p:transition spd="slow">
    <p:cover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23539012"/>
      </p:ext>
    </p:extLst>
  </p:cSld>
  <p:clrMapOvr>
    <a:masterClrMapping/>
  </p:clrMapOvr>
  <p:transition spd="slow">
    <p:cover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E86209AE-168D-4FD2-B9E0-BA9F12FEB57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lvl="0" defTabSz="685800">
              <a:defRPr/>
            </a:pPr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  <a:t>True or false? The sentence below has correctly used a hyphen to avoid ambiguity.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Text Placeholder 1">
            <a:extLst>
              <a:ext uri="{FF2B5EF4-FFF2-40B4-BE49-F238E27FC236}">
                <a16:creationId xmlns:a16="http://schemas.microsoft.com/office/drawing/2014/main" id="{360DE60F-9264-47E5-B09C-8A6B299C4C0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96621" y="6292757"/>
            <a:ext cx="7213600" cy="375897"/>
          </a:xfrm>
        </p:spPr>
        <p:txBody>
          <a:bodyPr/>
          <a:lstStyle/>
          <a:p>
            <a:r>
              <a:rPr lang="en-GB" sz="1800" dirty="0">
                <a:solidFill>
                  <a:srgbClr val="706F6F"/>
                </a:solidFill>
                <a:latin typeface="+mn-lt"/>
              </a:rPr>
              <a:t>Varied Fluency 1</a:t>
            </a:r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9B041AE1-6862-46A5-A73C-C842670D9543}"/>
              </a:ext>
            </a:extLst>
          </p:cNvPr>
          <p:cNvSpPr txBox="1">
            <a:spLocks/>
          </p:cNvSpPr>
          <p:nvPr/>
        </p:nvSpPr>
        <p:spPr>
          <a:xfrm>
            <a:off x="261938" y="2083981"/>
            <a:ext cx="11712574" cy="3180746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b="1" kern="1200">
                <a:solidFill>
                  <a:srgbClr val="706F6F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sudden downpour of rain re-</a:t>
            </a:r>
            <a:r>
              <a:rPr lang="en-GB" sz="2000" b="1" dirty="0" err="1">
                <a:solidFill>
                  <a:schemeClr val="tx1"/>
                </a:solidFill>
                <a:latin typeface="Century Gothic" panose="020B0502020202020204" pitchFamily="34" charset="0"/>
              </a:rPr>
              <a:t>freshed</a:t>
            </a: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the flowers in the garden.</a:t>
            </a: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dirty="0">
              <a:solidFill>
                <a:srgbClr val="F76756"/>
              </a:solidFill>
            </a:endParaRPr>
          </a:p>
        </p:txBody>
      </p:sp>
      <p:pic>
        <p:nvPicPr>
          <p:cNvPr id="7" name="Picture 6" descr="A picture containing diagram&#10;&#10;Description automatically generated">
            <a:extLst>
              <a:ext uri="{FF2B5EF4-FFF2-40B4-BE49-F238E27FC236}">
                <a16:creationId xmlns:a16="http://schemas.microsoft.com/office/drawing/2014/main" id="{7901F09A-D941-4676-8772-5CEC9BB8E9D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0620" r="81214" b="19535"/>
          <a:stretch/>
        </p:blipFill>
        <p:spPr>
          <a:xfrm>
            <a:off x="8941793" y="1368842"/>
            <a:ext cx="2652111" cy="2801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8840712"/>
      </p:ext>
    </p:extLst>
  </p:cSld>
  <p:clrMapOvr>
    <a:masterClrMapping/>
  </p:clrMapOvr>
  <p:transition spd="slow">
    <p:cover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1">
            <a:extLst>
              <a:ext uri="{FF2B5EF4-FFF2-40B4-BE49-F238E27FC236}">
                <a16:creationId xmlns:a16="http://schemas.microsoft.com/office/drawing/2014/main" id="{E711CF7C-3D81-497E-8E09-09AA66A59CA6}"/>
              </a:ext>
            </a:extLst>
          </p:cNvPr>
          <p:cNvSpPr txBox="1">
            <a:spLocks/>
          </p:cNvSpPr>
          <p:nvPr/>
        </p:nvSpPr>
        <p:spPr>
          <a:xfrm>
            <a:off x="196621" y="6292757"/>
            <a:ext cx="7213600" cy="375897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800">
                <a:solidFill>
                  <a:srgbClr val="706F6F"/>
                </a:solidFill>
                <a:latin typeface="+mn-lt"/>
              </a:rPr>
              <a:t>Varied Fluency 1</a:t>
            </a:r>
            <a:endParaRPr lang="en-GB" sz="1800" dirty="0">
              <a:solidFill>
                <a:srgbClr val="706F6F"/>
              </a:solidFill>
              <a:latin typeface="+mn-lt"/>
            </a:endParaRPr>
          </a:p>
        </p:txBody>
      </p:sp>
      <p:sp>
        <p:nvSpPr>
          <p:cNvPr id="8" name="Text Placeholder 1">
            <a:extLst>
              <a:ext uri="{FF2B5EF4-FFF2-40B4-BE49-F238E27FC236}">
                <a16:creationId xmlns:a16="http://schemas.microsoft.com/office/drawing/2014/main" id="{AE9A84B7-9C40-424E-8B39-78733BBA185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61938" y="289357"/>
            <a:ext cx="11712575" cy="892898"/>
          </a:xfrm>
        </p:spPr>
        <p:txBody>
          <a:bodyPr/>
          <a:lstStyle/>
          <a:p>
            <a:pPr lvl="0" defTabSz="685800">
              <a:defRPr/>
            </a:pPr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  <a:t>True or false? The sentence below has correctly used a hyphen to avoid ambiguity.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1E91D8FA-9097-4D54-901B-84F142533DA2}"/>
              </a:ext>
            </a:extLst>
          </p:cNvPr>
          <p:cNvSpPr txBox="1">
            <a:spLocks/>
          </p:cNvSpPr>
          <p:nvPr/>
        </p:nvSpPr>
        <p:spPr>
          <a:xfrm>
            <a:off x="261938" y="2083981"/>
            <a:ext cx="11712574" cy="3180746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b="1" kern="1200">
                <a:solidFill>
                  <a:srgbClr val="706F6F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sudden downpour of rain re-</a:t>
            </a:r>
            <a:r>
              <a:rPr lang="en-GB" sz="2000" b="1" dirty="0" err="1">
                <a:solidFill>
                  <a:schemeClr val="tx1"/>
                </a:solidFill>
                <a:latin typeface="Century Gothic" panose="020B0502020202020204" pitchFamily="34" charset="0"/>
              </a:rPr>
              <a:t>freshed</a:t>
            </a: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the flowers in the garden.</a:t>
            </a: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r>
              <a:rPr lang="en-GB" sz="2000" b="1" dirty="0">
                <a:solidFill>
                  <a:srgbClr val="F76756"/>
                </a:solidFill>
                <a:latin typeface="Century Gothic" panose="020B0502020202020204" pitchFamily="34" charset="0"/>
              </a:rPr>
              <a:t>False, refreshed does not need a hyphen</a:t>
            </a:r>
            <a:r>
              <a:rPr lang="en-GB" sz="2000" dirty="0">
                <a:solidFill>
                  <a:srgbClr val="F76756"/>
                </a:solidFill>
                <a:latin typeface="Century Gothic" panose="020B0502020202020204" pitchFamily="34" charset="0"/>
              </a:rPr>
              <a:t> because the hyphen does not separate two vowels and is not needed to make the word meaning clear.</a:t>
            </a:r>
            <a:endParaRPr lang="en-GB" sz="2000" b="1" dirty="0">
              <a:solidFill>
                <a:srgbClr val="F76756"/>
              </a:solidFill>
              <a:latin typeface="Century Gothic" panose="020B0502020202020204" pitchFamily="34" charset="0"/>
            </a:endParaRPr>
          </a:p>
          <a:p>
            <a:endParaRPr lang="en-GB" sz="2000" dirty="0">
              <a:solidFill>
                <a:srgbClr val="F76756"/>
              </a:solidFill>
            </a:endParaRPr>
          </a:p>
        </p:txBody>
      </p:sp>
      <p:pic>
        <p:nvPicPr>
          <p:cNvPr id="7" name="Picture 6" descr="A picture containing diagram&#10;&#10;Description automatically generated">
            <a:extLst>
              <a:ext uri="{FF2B5EF4-FFF2-40B4-BE49-F238E27FC236}">
                <a16:creationId xmlns:a16="http://schemas.microsoft.com/office/drawing/2014/main" id="{AD389DAA-559D-4F31-AC55-78C8026DBD0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0620" r="81214" b="19535"/>
          <a:stretch/>
        </p:blipFill>
        <p:spPr>
          <a:xfrm>
            <a:off x="8941793" y="1368842"/>
            <a:ext cx="2652111" cy="2801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4909286"/>
      </p:ext>
    </p:extLst>
  </p:cSld>
  <p:clrMapOvr>
    <a:masterClrMapping/>
  </p:clrMapOvr>
  <p:transition spd="slow">
    <p:cover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F30EF5DE-F16F-4215-92BF-DAD613B34C4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GB" dirty="0"/>
              <a:t>Varied Fluency 2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71507A5-5F25-44DE-9EFB-3D9C415F9ED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lvl="0" defTabSz="685800">
              <a:defRPr/>
            </a:pPr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  <a:t>Tick the sentence which has correctly used a hyphen.</a:t>
            </a:r>
          </a:p>
          <a:p>
            <a:pPr lvl="0" defTabSz="685800">
              <a:defRPr/>
            </a:pPr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dirty="0"/>
          </a:p>
          <a:p>
            <a:endParaRPr lang="en-GB" dirty="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645D730A-F61F-4649-8A50-45397AB627C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4138007"/>
              </p:ext>
            </p:extLst>
          </p:nvPr>
        </p:nvGraphicFramePr>
        <p:xfrm>
          <a:off x="375768" y="1287036"/>
          <a:ext cx="10689689" cy="2769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969689">
                  <a:extLst>
                    <a:ext uri="{9D8B030D-6E8A-4147-A177-3AD203B41FA5}">
                      <a16:colId xmlns:a16="http://schemas.microsoft.com/office/drawing/2014/main" val="421577987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18056949"/>
                    </a:ext>
                  </a:extLst>
                </a:gridCol>
              </a:tblGrid>
              <a:tr h="7200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A. Daniel was a thorough-and hard working man. </a:t>
                      </a:r>
                    </a:p>
                  </a:txBody>
                  <a:tcPr marL="0" marR="0" marT="0" marB="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55164722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algn="l"/>
                      <a:endParaRPr lang="en-GB" sz="2000" dirty="0"/>
                    </a:p>
                  </a:txBody>
                  <a:tcPr marL="0" marR="0" marT="0" marB="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  <a:p>
                      <a:pPr algn="ctr"/>
                      <a:endParaRPr lang="en-GB" sz="100" dirty="0"/>
                    </a:p>
                    <a:p>
                      <a:pPr algn="ctr"/>
                      <a:endParaRPr lang="en-GB" sz="100" dirty="0"/>
                    </a:p>
                    <a:p>
                      <a:pPr algn="ctr"/>
                      <a:endParaRPr lang="en-GB" sz="100" dirty="0"/>
                    </a:p>
                    <a:p>
                      <a:pPr algn="ctr"/>
                      <a:endParaRPr lang="en-GB" sz="100" dirty="0"/>
                    </a:p>
                    <a:p>
                      <a:pPr algn="ctr"/>
                      <a:endParaRPr lang="en-GB" sz="100" dirty="0"/>
                    </a:p>
                    <a:p>
                      <a:pPr algn="ctr"/>
                      <a:endParaRPr lang="en-GB" sz="100" dirty="0"/>
                    </a:p>
                    <a:p>
                      <a:pPr algn="ctr"/>
                      <a:endParaRPr lang="en-GB" sz="100" dirty="0"/>
                    </a:p>
                    <a:p>
                      <a:pPr algn="ctr"/>
                      <a:endParaRPr lang="en-GB" sz="100" dirty="0"/>
                    </a:p>
                    <a:p>
                      <a:pPr algn="ctr"/>
                      <a:endParaRPr lang="en-GB" sz="100" dirty="0"/>
                    </a:p>
                    <a:p>
                      <a:pPr algn="ctr"/>
                      <a:endParaRPr lang="en-GB" sz="100" dirty="0"/>
                    </a:p>
                  </a:txBody>
                  <a:tcPr marL="0" marR="0" marT="0" marB="0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91391320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B. There are some beautiful-looking flowers in the garden.</a:t>
                      </a:r>
                    </a:p>
                  </a:txBody>
                  <a:tcPr marL="0" marR="0" marT="0" marB="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000" dirty="0">
                        <a:solidFill>
                          <a:srgbClr val="F76756"/>
                        </a:solidFill>
                        <a:latin typeface="Broadway" panose="04040905080B02020502" pitchFamily="82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36337621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algn="l"/>
                      <a:endParaRPr lang="en-GB" sz="2000" dirty="0"/>
                    </a:p>
                  </a:txBody>
                  <a:tcPr marL="0" marR="0" marT="0" marB="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  <a:p>
                      <a:pPr algn="ctr"/>
                      <a:endParaRPr lang="en-GB" sz="100" dirty="0"/>
                    </a:p>
                    <a:p>
                      <a:pPr algn="ctr"/>
                      <a:endParaRPr lang="en-GB" sz="100" dirty="0"/>
                    </a:p>
                    <a:p>
                      <a:pPr algn="ctr"/>
                      <a:endParaRPr lang="en-GB" sz="100" dirty="0"/>
                    </a:p>
                    <a:p>
                      <a:pPr algn="ctr"/>
                      <a:endParaRPr lang="en-GB" sz="100" dirty="0"/>
                    </a:p>
                    <a:p>
                      <a:pPr algn="ctr"/>
                      <a:endParaRPr lang="en-GB" sz="100" dirty="0"/>
                    </a:p>
                    <a:p>
                      <a:pPr algn="ctr"/>
                      <a:endParaRPr lang="en-GB" sz="100" dirty="0"/>
                    </a:p>
                    <a:p>
                      <a:pPr algn="ctr"/>
                      <a:endParaRPr lang="en-GB" sz="100" dirty="0"/>
                    </a:p>
                    <a:p>
                      <a:pPr algn="ctr"/>
                      <a:endParaRPr lang="en-GB" sz="100" dirty="0"/>
                    </a:p>
                    <a:p>
                      <a:pPr algn="ctr"/>
                      <a:endParaRPr lang="en-GB" sz="100" dirty="0"/>
                    </a:p>
                    <a:p>
                      <a:pPr algn="ctr"/>
                      <a:endParaRPr lang="en-GB" sz="100" dirty="0"/>
                    </a:p>
                    <a:p>
                      <a:pPr algn="ctr"/>
                      <a:endParaRPr lang="en-GB" sz="100" dirty="0"/>
                    </a:p>
                    <a:p>
                      <a:pPr algn="ctr"/>
                      <a:endParaRPr lang="en-GB" sz="100" dirty="0"/>
                    </a:p>
                    <a:p>
                      <a:pPr algn="ctr"/>
                      <a:endParaRPr lang="en-GB" sz="100" dirty="0"/>
                    </a:p>
                    <a:p>
                      <a:pPr algn="ctr"/>
                      <a:endParaRPr lang="en-GB" sz="100" dirty="0"/>
                    </a:p>
                    <a:p>
                      <a:pPr algn="ctr"/>
                      <a:endParaRPr lang="en-GB" sz="100" dirty="0"/>
                    </a:p>
                  </a:txBody>
                  <a:tcPr marL="0" marR="0" marT="0" marB="0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539512258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C. Philip suddenly remembered that he needed to re-new his passport. </a:t>
                      </a:r>
                    </a:p>
                  </a:txBody>
                  <a:tcPr marL="0" marR="0" marT="0" marB="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35420934"/>
                  </a:ext>
                </a:extLst>
              </a:tr>
            </a:tbl>
          </a:graphicData>
        </a:graphic>
      </p:graphicFrame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ED2CC9B7-8F99-44F4-859D-AC807D8DF33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695" t="17239" r="3569" b="16279"/>
          <a:stretch/>
        </p:blipFill>
        <p:spPr>
          <a:xfrm>
            <a:off x="5394813" y="4604164"/>
            <a:ext cx="1402375" cy="193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4910244"/>
      </p:ext>
    </p:extLst>
  </p:cSld>
  <p:clrMapOvr>
    <a:masterClrMapping/>
  </p:clrMapOvr>
  <p:transition spd="slow">
    <p:cover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F30EF5DE-F16F-4215-92BF-DAD613B34C4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GB" dirty="0"/>
              <a:t>Varied Fluency 2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71507A5-5F25-44DE-9EFB-3D9C415F9ED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lvl="0" defTabSz="685800">
              <a:defRPr/>
            </a:pPr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  <a:t>Tick the sentence which has correctly used a hyphen.</a:t>
            </a:r>
          </a:p>
          <a:p>
            <a:pPr lvl="0" defTabSz="685800">
              <a:defRPr/>
            </a:pPr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dirty="0"/>
          </a:p>
          <a:p>
            <a:endParaRPr lang="en-GB" dirty="0"/>
          </a:p>
        </p:txBody>
      </p:sp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ED2CC9B7-8F99-44F4-859D-AC807D8DF33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695" t="17239" r="3569" b="16279"/>
          <a:stretch/>
        </p:blipFill>
        <p:spPr>
          <a:xfrm>
            <a:off x="5394813" y="4604164"/>
            <a:ext cx="1402375" cy="1933600"/>
          </a:xfrm>
          <a:prstGeom prst="rect">
            <a:avLst/>
          </a:prstGeom>
        </p:spPr>
      </p:pic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69A9CDAD-47E2-4792-8ABC-A7098EDA75FE}"/>
              </a:ext>
            </a:extLst>
          </p:cNvPr>
          <p:cNvGraphicFramePr>
            <a:graphicFrameLocks noGrp="1"/>
          </p:cNvGraphicFramePr>
          <p:nvPr/>
        </p:nvGraphicFramePr>
        <p:xfrm>
          <a:off x="375768" y="1287036"/>
          <a:ext cx="10689689" cy="2769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969689">
                  <a:extLst>
                    <a:ext uri="{9D8B030D-6E8A-4147-A177-3AD203B41FA5}">
                      <a16:colId xmlns:a16="http://schemas.microsoft.com/office/drawing/2014/main" val="421577987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18056949"/>
                    </a:ext>
                  </a:extLst>
                </a:gridCol>
              </a:tblGrid>
              <a:tr h="7200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A. Daniel was a thorough-and hard working man. </a:t>
                      </a:r>
                    </a:p>
                  </a:txBody>
                  <a:tcPr marL="0" marR="0" marT="0" marB="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55164722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algn="l"/>
                      <a:endParaRPr lang="en-GB" sz="2000" dirty="0"/>
                    </a:p>
                  </a:txBody>
                  <a:tcPr marL="0" marR="0" marT="0" marB="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  <a:p>
                      <a:pPr algn="ctr"/>
                      <a:endParaRPr lang="en-GB" sz="100" dirty="0"/>
                    </a:p>
                    <a:p>
                      <a:pPr algn="ctr"/>
                      <a:endParaRPr lang="en-GB" sz="100" dirty="0"/>
                    </a:p>
                    <a:p>
                      <a:pPr algn="ctr"/>
                      <a:endParaRPr lang="en-GB" sz="100" dirty="0"/>
                    </a:p>
                    <a:p>
                      <a:pPr algn="ctr"/>
                      <a:endParaRPr lang="en-GB" sz="100" dirty="0"/>
                    </a:p>
                    <a:p>
                      <a:pPr algn="ctr"/>
                      <a:endParaRPr lang="en-GB" sz="100" dirty="0"/>
                    </a:p>
                    <a:p>
                      <a:pPr algn="ctr"/>
                      <a:endParaRPr lang="en-GB" sz="100" dirty="0"/>
                    </a:p>
                    <a:p>
                      <a:pPr algn="ctr"/>
                      <a:endParaRPr lang="en-GB" sz="100" dirty="0"/>
                    </a:p>
                    <a:p>
                      <a:pPr algn="ctr"/>
                      <a:endParaRPr lang="en-GB" sz="100" dirty="0"/>
                    </a:p>
                    <a:p>
                      <a:pPr algn="ctr"/>
                      <a:endParaRPr lang="en-GB" sz="100" dirty="0"/>
                    </a:p>
                    <a:p>
                      <a:pPr algn="ctr"/>
                      <a:endParaRPr lang="en-GB" sz="100" dirty="0"/>
                    </a:p>
                  </a:txBody>
                  <a:tcPr marL="0" marR="0" marT="0" marB="0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91391320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dirty="0">
                          <a:solidFill>
                            <a:srgbClr val="F76756"/>
                          </a:solidFill>
                          <a:latin typeface="Century Gothic" panose="020B0502020202020204" pitchFamily="34" charset="0"/>
                        </a:rPr>
                        <a:t>B. There are some beautiful-looking flowers in the garden.</a:t>
                      </a:r>
                    </a:p>
                  </a:txBody>
                  <a:tcPr marL="0" marR="0" marT="0" marB="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000" dirty="0">
                          <a:solidFill>
                            <a:srgbClr val="F76756"/>
                          </a:solidFill>
                          <a:sym typeface="Wingdings" panose="05000000000000000000" pitchFamily="2" charset="2"/>
                        </a:rPr>
                        <a:t></a:t>
                      </a:r>
                      <a:endParaRPr lang="en-GB" sz="3000" dirty="0">
                        <a:solidFill>
                          <a:srgbClr val="F76756"/>
                        </a:solidFill>
                        <a:latin typeface="Broadway" panose="04040905080B02020502" pitchFamily="82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36337621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algn="l"/>
                      <a:endParaRPr lang="en-GB" sz="2000" dirty="0"/>
                    </a:p>
                  </a:txBody>
                  <a:tcPr marL="0" marR="0" marT="0" marB="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  <a:p>
                      <a:pPr algn="ctr"/>
                      <a:endParaRPr lang="en-GB" sz="100" dirty="0"/>
                    </a:p>
                    <a:p>
                      <a:pPr algn="ctr"/>
                      <a:endParaRPr lang="en-GB" sz="100" dirty="0"/>
                    </a:p>
                    <a:p>
                      <a:pPr algn="ctr"/>
                      <a:endParaRPr lang="en-GB" sz="100" dirty="0"/>
                    </a:p>
                    <a:p>
                      <a:pPr algn="ctr"/>
                      <a:endParaRPr lang="en-GB" sz="100" dirty="0"/>
                    </a:p>
                    <a:p>
                      <a:pPr algn="ctr"/>
                      <a:endParaRPr lang="en-GB" sz="100" dirty="0"/>
                    </a:p>
                    <a:p>
                      <a:pPr algn="ctr"/>
                      <a:endParaRPr lang="en-GB" sz="100" dirty="0"/>
                    </a:p>
                    <a:p>
                      <a:pPr algn="ctr"/>
                      <a:endParaRPr lang="en-GB" sz="100" dirty="0"/>
                    </a:p>
                    <a:p>
                      <a:pPr algn="ctr"/>
                      <a:endParaRPr lang="en-GB" sz="100" dirty="0"/>
                    </a:p>
                    <a:p>
                      <a:pPr algn="ctr"/>
                      <a:endParaRPr lang="en-GB" sz="100" dirty="0"/>
                    </a:p>
                    <a:p>
                      <a:pPr algn="ctr"/>
                      <a:endParaRPr lang="en-GB" sz="100" dirty="0"/>
                    </a:p>
                    <a:p>
                      <a:pPr algn="ctr"/>
                      <a:endParaRPr lang="en-GB" sz="100" dirty="0"/>
                    </a:p>
                    <a:p>
                      <a:pPr algn="ctr"/>
                      <a:endParaRPr lang="en-GB" sz="100" dirty="0"/>
                    </a:p>
                    <a:p>
                      <a:pPr algn="ctr"/>
                      <a:endParaRPr lang="en-GB" sz="100" dirty="0"/>
                    </a:p>
                    <a:p>
                      <a:pPr algn="ctr"/>
                      <a:endParaRPr lang="en-GB" sz="100" dirty="0"/>
                    </a:p>
                    <a:p>
                      <a:pPr algn="ctr"/>
                      <a:endParaRPr lang="en-GB" sz="100" dirty="0"/>
                    </a:p>
                  </a:txBody>
                  <a:tcPr marL="0" marR="0" marT="0" marB="0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539512258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C. Philip suddenly remembered that he needed to re-new his passport. </a:t>
                      </a:r>
                    </a:p>
                  </a:txBody>
                  <a:tcPr marL="0" marR="0" marT="0" marB="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3542093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8293491"/>
      </p:ext>
    </p:extLst>
  </p:cSld>
  <p:clrMapOvr>
    <a:masterClrMapping/>
  </p:clrMapOvr>
  <p:transition spd="slow">
    <p:cover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48F9C7E-21CF-4A3A-BFA2-32C4FCBBF1C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GB" dirty="0"/>
              <a:t>Varied Fluency 3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F050C2-0969-4658-A93A-68CD6BD8194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lvl="0" defTabSz="685800">
              <a:defRPr/>
            </a:pPr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  <a:t>Tick the box to show where the hyphen should be added to the sentence below. </a:t>
            </a:r>
          </a:p>
          <a:p>
            <a:endParaRPr lang="en-GB" dirty="0"/>
          </a:p>
          <a:p>
            <a:endParaRPr lang="en-GB" dirty="0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6844F8CB-8D31-48A1-B4E9-00DB2FDD02FE}"/>
              </a:ext>
            </a:extLst>
          </p:cNvPr>
          <p:cNvGrpSpPr/>
          <p:nvPr/>
        </p:nvGrpSpPr>
        <p:grpSpPr>
          <a:xfrm>
            <a:off x="3891950" y="2014834"/>
            <a:ext cx="527076" cy="837307"/>
            <a:chOff x="1288257" y="5271674"/>
            <a:chExt cx="360000" cy="571892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132ADDDA-0C75-4952-83D9-FD204A9FB14E}"/>
                </a:ext>
              </a:extLst>
            </p:cNvPr>
            <p:cNvSpPr/>
            <p:nvPr/>
          </p:nvSpPr>
          <p:spPr>
            <a:xfrm>
              <a:off x="1288257" y="5271674"/>
              <a:ext cx="360000" cy="360000"/>
            </a:xfrm>
            <a:prstGeom prst="rect">
              <a:avLst/>
            </a:pr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3600" b="1" dirty="0">
                <a:solidFill>
                  <a:srgbClr val="F76756"/>
                </a:solidFill>
                <a:latin typeface="Century Gothic" panose="020B0502020202020204" pitchFamily="34" charset="0"/>
              </a:endParaRPr>
            </a:p>
          </p:txBody>
        </p:sp>
        <p:cxnSp>
          <p:nvCxnSpPr>
            <p:cNvPr id="6" name="Straight Arrow Connector 5">
              <a:extLst>
                <a:ext uri="{FF2B5EF4-FFF2-40B4-BE49-F238E27FC236}">
                  <a16:creationId xmlns:a16="http://schemas.microsoft.com/office/drawing/2014/main" id="{C69BF4A8-0F51-4BCE-8A04-F7D2494E68ED}"/>
                </a:ext>
              </a:extLst>
            </p:cNvPr>
            <p:cNvCxnSpPr>
              <a:cxnSpLocks/>
            </p:cNvCxnSpPr>
            <p:nvPr/>
          </p:nvCxnSpPr>
          <p:spPr>
            <a:xfrm>
              <a:off x="1468257" y="5631674"/>
              <a:ext cx="0" cy="211892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70605DA9-E542-4135-9BAD-0411F3AE558E}"/>
              </a:ext>
            </a:extLst>
          </p:cNvPr>
          <p:cNvGrpSpPr/>
          <p:nvPr/>
        </p:nvGrpSpPr>
        <p:grpSpPr>
          <a:xfrm>
            <a:off x="1572638" y="2014834"/>
            <a:ext cx="527076" cy="837307"/>
            <a:chOff x="1288257" y="5271674"/>
            <a:chExt cx="360000" cy="571892"/>
          </a:xfrm>
          <a:noFill/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6E316190-675C-477D-8170-7B13566D7B0B}"/>
                </a:ext>
              </a:extLst>
            </p:cNvPr>
            <p:cNvSpPr/>
            <p:nvPr/>
          </p:nvSpPr>
          <p:spPr>
            <a:xfrm>
              <a:off x="1288257" y="5271674"/>
              <a:ext cx="360000" cy="360000"/>
            </a:xfrm>
            <a:prstGeom prst="rect">
              <a:avLst/>
            </a:prstGeom>
            <a:grp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="1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  <p:cxnSp>
          <p:nvCxnSpPr>
            <p:cNvPr id="9" name="Straight Arrow Connector 8">
              <a:extLst>
                <a:ext uri="{FF2B5EF4-FFF2-40B4-BE49-F238E27FC236}">
                  <a16:creationId xmlns:a16="http://schemas.microsoft.com/office/drawing/2014/main" id="{59362806-0600-40E9-BB34-75D71F01A7F1}"/>
                </a:ext>
              </a:extLst>
            </p:cNvPr>
            <p:cNvCxnSpPr>
              <a:cxnSpLocks/>
            </p:cNvCxnSpPr>
            <p:nvPr/>
          </p:nvCxnSpPr>
          <p:spPr>
            <a:xfrm>
              <a:off x="1468257" y="5631674"/>
              <a:ext cx="0" cy="211892"/>
            </a:xfrm>
            <a:prstGeom prst="straightConnector1">
              <a:avLst/>
            </a:prstGeom>
            <a:grpFill/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A24E0606-1AD3-46AA-9E6B-5C4558B9FAAB}"/>
              </a:ext>
            </a:extLst>
          </p:cNvPr>
          <p:cNvSpPr txBox="1">
            <a:spLocks/>
          </p:cNvSpPr>
          <p:nvPr/>
        </p:nvSpPr>
        <p:spPr>
          <a:xfrm>
            <a:off x="261938" y="2817628"/>
            <a:ext cx="11712574" cy="2447099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b="1" kern="1200">
                <a:solidFill>
                  <a:srgbClr val="706F6F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Min sadly remembered her fun loving friend, Sally. </a:t>
            </a:r>
          </a:p>
        </p:txBody>
      </p:sp>
      <p:pic>
        <p:nvPicPr>
          <p:cNvPr id="11" name="Picture 10" descr="A picture containing vector graphics&#10;&#10;Description automatically generated">
            <a:extLst>
              <a:ext uri="{FF2B5EF4-FFF2-40B4-BE49-F238E27FC236}">
                <a16:creationId xmlns:a16="http://schemas.microsoft.com/office/drawing/2014/main" id="{1B89BE29-0E76-4192-BDD2-AEB554D8B9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5708" y="1876607"/>
            <a:ext cx="2328677" cy="29535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4257341"/>
      </p:ext>
    </p:extLst>
  </p:cSld>
  <p:clrMapOvr>
    <a:masterClrMapping/>
  </p:clrMapOvr>
  <p:transition spd="slow">
    <p:cover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48F9C7E-21CF-4A3A-BFA2-32C4FCBBF1C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GB" dirty="0"/>
              <a:t>Varied Fluency 3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F050C2-0969-4658-A93A-68CD6BD8194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lvl="0" defTabSz="685800">
              <a:defRPr/>
            </a:pPr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  <a:t>Tick the box to show where the hyphen should be added to the sentence below. 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11" name="Picture 10" descr="A picture containing vector graphics&#10;&#10;Description automatically generated">
            <a:extLst>
              <a:ext uri="{FF2B5EF4-FFF2-40B4-BE49-F238E27FC236}">
                <a16:creationId xmlns:a16="http://schemas.microsoft.com/office/drawing/2014/main" id="{1B89BE29-0E76-4192-BDD2-AEB554D8B9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5708" y="1876607"/>
            <a:ext cx="2328677" cy="2953518"/>
          </a:xfrm>
          <a:prstGeom prst="rect">
            <a:avLst/>
          </a:prstGeom>
        </p:spPr>
      </p:pic>
      <p:grpSp>
        <p:nvGrpSpPr>
          <p:cNvPr id="12" name="Group 11">
            <a:extLst>
              <a:ext uri="{FF2B5EF4-FFF2-40B4-BE49-F238E27FC236}">
                <a16:creationId xmlns:a16="http://schemas.microsoft.com/office/drawing/2014/main" id="{EC3CC1CF-6EEE-4B42-91B3-4ADA331EAC41}"/>
              </a:ext>
            </a:extLst>
          </p:cNvPr>
          <p:cNvGrpSpPr/>
          <p:nvPr/>
        </p:nvGrpSpPr>
        <p:grpSpPr>
          <a:xfrm>
            <a:off x="3891950" y="2014834"/>
            <a:ext cx="527076" cy="837307"/>
            <a:chOff x="1288257" y="5271674"/>
            <a:chExt cx="360000" cy="571892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DBA70405-5EEF-417E-8303-4D34CAE3FD6C}"/>
                </a:ext>
              </a:extLst>
            </p:cNvPr>
            <p:cNvSpPr/>
            <p:nvPr/>
          </p:nvSpPr>
          <p:spPr>
            <a:xfrm>
              <a:off x="1288257" y="5271674"/>
              <a:ext cx="360000" cy="360000"/>
            </a:xfrm>
            <a:prstGeom prst="rect">
              <a:avLst/>
            </a:pr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600" b="1" dirty="0">
                  <a:solidFill>
                    <a:srgbClr val="F76756"/>
                  </a:solidFill>
                  <a:latin typeface="Century Gothic" panose="020B0502020202020204" pitchFamily="34" charset="0"/>
                  <a:sym typeface="Wingdings" panose="05000000000000000000" pitchFamily="2" charset="2"/>
                </a:rPr>
                <a:t></a:t>
              </a:r>
              <a:endParaRPr lang="en-GB" sz="3600" b="1" dirty="0">
                <a:solidFill>
                  <a:srgbClr val="F76756"/>
                </a:solidFill>
                <a:latin typeface="Century Gothic" panose="020B0502020202020204" pitchFamily="34" charset="0"/>
              </a:endParaRPr>
            </a:p>
          </p:txBody>
        </p:sp>
        <p:cxnSp>
          <p:nvCxnSpPr>
            <p:cNvPr id="14" name="Straight Arrow Connector 13">
              <a:extLst>
                <a:ext uri="{FF2B5EF4-FFF2-40B4-BE49-F238E27FC236}">
                  <a16:creationId xmlns:a16="http://schemas.microsoft.com/office/drawing/2014/main" id="{841C9C05-A51D-44D6-9D63-47CAD8BB9511}"/>
                </a:ext>
              </a:extLst>
            </p:cNvPr>
            <p:cNvCxnSpPr>
              <a:cxnSpLocks/>
            </p:cNvCxnSpPr>
            <p:nvPr/>
          </p:nvCxnSpPr>
          <p:spPr>
            <a:xfrm>
              <a:off x="1468257" y="5631674"/>
              <a:ext cx="0" cy="211892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3CF2439A-F80C-4591-A006-CFE09DA744E9}"/>
              </a:ext>
            </a:extLst>
          </p:cNvPr>
          <p:cNvGrpSpPr/>
          <p:nvPr/>
        </p:nvGrpSpPr>
        <p:grpSpPr>
          <a:xfrm>
            <a:off x="1572638" y="2014834"/>
            <a:ext cx="527076" cy="837307"/>
            <a:chOff x="1288257" y="5271674"/>
            <a:chExt cx="360000" cy="571892"/>
          </a:xfrm>
          <a:noFill/>
        </p:grpSpPr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9D83414F-1ED0-4DFD-9F81-2A96DF96DE67}"/>
                </a:ext>
              </a:extLst>
            </p:cNvPr>
            <p:cNvSpPr/>
            <p:nvPr/>
          </p:nvSpPr>
          <p:spPr>
            <a:xfrm>
              <a:off x="1288257" y="5271674"/>
              <a:ext cx="360000" cy="360000"/>
            </a:xfrm>
            <a:prstGeom prst="rect">
              <a:avLst/>
            </a:prstGeom>
            <a:grp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="1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  <p:cxnSp>
          <p:nvCxnSpPr>
            <p:cNvPr id="17" name="Straight Arrow Connector 16">
              <a:extLst>
                <a:ext uri="{FF2B5EF4-FFF2-40B4-BE49-F238E27FC236}">
                  <a16:creationId xmlns:a16="http://schemas.microsoft.com/office/drawing/2014/main" id="{DF2011DF-121A-455D-A67A-49B4C6A579BF}"/>
                </a:ext>
              </a:extLst>
            </p:cNvPr>
            <p:cNvCxnSpPr>
              <a:cxnSpLocks/>
            </p:cNvCxnSpPr>
            <p:nvPr/>
          </p:nvCxnSpPr>
          <p:spPr>
            <a:xfrm>
              <a:off x="1468257" y="5631674"/>
              <a:ext cx="0" cy="211892"/>
            </a:xfrm>
            <a:prstGeom prst="straightConnector1">
              <a:avLst/>
            </a:prstGeom>
            <a:grpFill/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" name="Text Placeholder 2">
            <a:extLst>
              <a:ext uri="{FF2B5EF4-FFF2-40B4-BE49-F238E27FC236}">
                <a16:creationId xmlns:a16="http://schemas.microsoft.com/office/drawing/2014/main" id="{68294847-76DE-4B4A-A267-4A4B06196D2E}"/>
              </a:ext>
            </a:extLst>
          </p:cNvPr>
          <p:cNvSpPr txBox="1">
            <a:spLocks/>
          </p:cNvSpPr>
          <p:nvPr/>
        </p:nvSpPr>
        <p:spPr>
          <a:xfrm>
            <a:off x="261938" y="2817628"/>
            <a:ext cx="11712574" cy="2447099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b="1" kern="1200">
                <a:solidFill>
                  <a:srgbClr val="706F6F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Min sadly remembered her fun</a:t>
            </a:r>
            <a:r>
              <a:rPr lang="en-GB" sz="2000" b="1" dirty="0">
                <a:solidFill>
                  <a:srgbClr val="F76756"/>
                </a:solidFill>
                <a:latin typeface="Century Gothic" panose="020B0502020202020204" pitchFamily="34" charset="0"/>
              </a:rPr>
              <a:t>-</a:t>
            </a: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loving friend, Sally. </a:t>
            </a:r>
          </a:p>
        </p:txBody>
      </p:sp>
    </p:spTree>
    <p:extLst>
      <p:ext uri="{BB962C8B-B14F-4D97-AF65-F5344CB8AC3E}">
        <p14:creationId xmlns:p14="http://schemas.microsoft.com/office/powerpoint/2010/main" val="3877867338"/>
      </p:ext>
    </p:extLst>
  </p:cSld>
  <p:clrMapOvr>
    <a:masterClrMapping/>
  </p:clrMapOvr>
  <p:transition spd="slow">
    <p:cover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48F9C7E-21CF-4A3A-BFA2-32C4FCBBF1C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GB" dirty="0"/>
              <a:t>Varied Fluency 4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F050C2-0969-4658-A93A-68CD6BD8194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  <a:t>Choose the correct words from the word bank to complete the sentences below. 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1DBBE791-EA42-4241-8B08-F2481D3F1FAE}"/>
              </a:ext>
            </a:extLst>
          </p:cNvPr>
          <p:cNvSpPr txBox="1">
            <a:spLocks/>
          </p:cNvSpPr>
          <p:nvPr/>
        </p:nvSpPr>
        <p:spPr>
          <a:xfrm>
            <a:off x="261938" y="2930759"/>
            <a:ext cx="11712574" cy="233396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b="1" kern="1200">
                <a:solidFill>
                  <a:srgbClr val="706F6F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odd shoes were all eventually _________.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broken clock was _________ at great expense. 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6EEF5B4D-C973-4FDD-8D53-5B2ACFDC644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401573"/>
              </p:ext>
            </p:extLst>
          </p:nvPr>
        </p:nvGraphicFramePr>
        <p:xfrm>
          <a:off x="3131354" y="1402255"/>
          <a:ext cx="5929292" cy="58803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964646">
                  <a:extLst>
                    <a:ext uri="{9D8B030D-6E8A-4147-A177-3AD203B41FA5}">
                      <a16:colId xmlns:a16="http://schemas.microsoft.com/office/drawing/2014/main" val="3868490987"/>
                    </a:ext>
                  </a:extLst>
                </a:gridCol>
                <a:gridCol w="2964646">
                  <a:extLst>
                    <a:ext uri="{9D8B030D-6E8A-4147-A177-3AD203B41FA5}">
                      <a16:colId xmlns:a16="http://schemas.microsoft.com/office/drawing/2014/main" val="1560208394"/>
                    </a:ext>
                  </a:extLst>
                </a:gridCol>
              </a:tblGrid>
              <a:tr h="588030"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repaired</a:t>
                      </a:r>
                    </a:p>
                  </a:txBody>
                  <a:tcPr marL="237172" marR="237172" marT="98005" marB="98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re-paired</a:t>
                      </a:r>
                    </a:p>
                  </a:txBody>
                  <a:tcPr marL="237172" marR="237172" marT="98005" marB="98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66511571"/>
                  </a:ext>
                </a:extLst>
              </a:tr>
            </a:tbl>
          </a:graphicData>
        </a:graphic>
      </p:graphicFrame>
      <p:pic>
        <p:nvPicPr>
          <p:cNvPr id="6" name="Picture 5" descr="A picture containing text, clock, different&#10;&#10;Description automatically generated">
            <a:extLst>
              <a:ext uri="{FF2B5EF4-FFF2-40B4-BE49-F238E27FC236}">
                <a16:creationId xmlns:a16="http://schemas.microsoft.com/office/drawing/2014/main" id="{1B105DBA-14BC-4F00-8A15-E8E75881D27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C0BFBD"/>
              </a:clrFrom>
              <a:clrTo>
                <a:srgbClr val="C0BFB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801" t="4977" r="5090" b="64170"/>
          <a:stretch/>
        </p:blipFill>
        <p:spPr>
          <a:xfrm>
            <a:off x="9048307" y="3551274"/>
            <a:ext cx="2339162" cy="2115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6751279"/>
      </p:ext>
    </p:extLst>
  </p:cSld>
  <p:clrMapOvr>
    <a:masterClrMapping/>
  </p:clrMapOvr>
  <p:transition spd="slow">
    <p:cover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48F9C7E-21CF-4A3A-BFA2-32C4FCBBF1C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GB" dirty="0"/>
              <a:t>Varied Fluency 4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F050C2-0969-4658-A93A-68CD6BD8194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  <a:t>Choose the correct words from the word bank to complete the sentences below. </a:t>
            </a:r>
          </a:p>
          <a:p>
            <a:endParaRPr lang="en-GB" dirty="0"/>
          </a:p>
          <a:p>
            <a:endParaRPr lang="en-GB" dirty="0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6EEF5B4D-C973-4FDD-8D53-5B2ACFDC644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5781393"/>
              </p:ext>
            </p:extLst>
          </p:nvPr>
        </p:nvGraphicFramePr>
        <p:xfrm>
          <a:off x="3131354" y="1402255"/>
          <a:ext cx="5929292" cy="58803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964646">
                  <a:extLst>
                    <a:ext uri="{9D8B030D-6E8A-4147-A177-3AD203B41FA5}">
                      <a16:colId xmlns:a16="http://schemas.microsoft.com/office/drawing/2014/main" val="3868490987"/>
                    </a:ext>
                  </a:extLst>
                </a:gridCol>
                <a:gridCol w="2964646">
                  <a:extLst>
                    <a:ext uri="{9D8B030D-6E8A-4147-A177-3AD203B41FA5}">
                      <a16:colId xmlns:a16="http://schemas.microsoft.com/office/drawing/2014/main" val="1560208394"/>
                    </a:ext>
                  </a:extLst>
                </a:gridCol>
              </a:tblGrid>
              <a:tr h="588030"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repaired</a:t>
                      </a:r>
                    </a:p>
                  </a:txBody>
                  <a:tcPr marL="237172" marR="237172" marT="98005" marB="98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re-paired</a:t>
                      </a:r>
                    </a:p>
                  </a:txBody>
                  <a:tcPr marL="237172" marR="237172" marT="98005" marB="98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66511571"/>
                  </a:ext>
                </a:extLst>
              </a:tr>
            </a:tbl>
          </a:graphicData>
        </a:graphic>
      </p:graphicFrame>
      <p:pic>
        <p:nvPicPr>
          <p:cNvPr id="6" name="Picture 5" descr="A picture containing text, clock, different&#10;&#10;Description automatically generated">
            <a:extLst>
              <a:ext uri="{FF2B5EF4-FFF2-40B4-BE49-F238E27FC236}">
                <a16:creationId xmlns:a16="http://schemas.microsoft.com/office/drawing/2014/main" id="{1B105DBA-14BC-4F00-8A15-E8E75881D27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C0BFBD"/>
              </a:clrFrom>
              <a:clrTo>
                <a:srgbClr val="C0BFB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801" t="4977" r="5090" b="64170"/>
          <a:stretch/>
        </p:blipFill>
        <p:spPr>
          <a:xfrm>
            <a:off x="9048307" y="3551274"/>
            <a:ext cx="2339162" cy="2115879"/>
          </a:xfrm>
          <a:prstGeom prst="rect">
            <a:avLst/>
          </a:prstGeom>
        </p:spPr>
      </p:pic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2B5BC5E1-9FB1-4DAF-A90A-A3B1F9A93849}"/>
              </a:ext>
            </a:extLst>
          </p:cNvPr>
          <p:cNvSpPr txBox="1">
            <a:spLocks/>
          </p:cNvSpPr>
          <p:nvPr/>
        </p:nvSpPr>
        <p:spPr>
          <a:xfrm>
            <a:off x="261938" y="2930759"/>
            <a:ext cx="11712574" cy="233396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b="1" kern="1200">
                <a:solidFill>
                  <a:srgbClr val="706F6F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000" b="1" dirty="0">
                <a:solidFill>
                  <a:srgbClr val="F76756"/>
                </a:solidFill>
                <a:latin typeface="Century Gothic" panose="020B0502020202020204" pitchFamily="34" charset="0"/>
              </a:rPr>
              <a:t>The odd shoes were all eventually re-paired. </a:t>
            </a:r>
          </a:p>
          <a:p>
            <a:endParaRPr lang="en-GB" sz="2000" b="1" dirty="0">
              <a:solidFill>
                <a:srgbClr val="F76756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rgbClr val="F76756"/>
                </a:solidFill>
                <a:latin typeface="Century Gothic" panose="020B0502020202020204" pitchFamily="34" charset="0"/>
              </a:rPr>
              <a:t>The broken clock was repaired at great expense. </a:t>
            </a:r>
          </a:p>
          <a:p>
            <a:endParaRPr lang="en-GB" sz="2000" b="1" dirty="0">
              <a:solidFill>
                <a:srgbClr val="F76756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0541665"/>
      </p:ext>
    </p:extLst>
  </p:cSld>
  <p:clrMapOvr>
    <a:masterClrMapping/>
  </p:clrMapOvr>
  <p:transition spd="slow">
    <p:cover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48F9C7E-21CF-4A3A-BFA2-32C4FCBBF1C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GB" dirty="0"/>
              <a:t>Reasoning 1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F050C2-0969-4658-A93A-68CD6BD8194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lvl="0" defTabSz="514350">
              <a:defRPr/>
            </a:pPr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  <a:t>Which of the following uses a hyphen to avoid ambiguity? Explain your reasoning.</a:t>
            </a:r>
            <a:r>
              <a:rPr lang="en-GB" b="1" dirty="0">
                <a:latin typeface="Century Gothic" panose="020B0502020202020204" pitchFamily="34" charset="0"/>
              </a:rPr>
              <a:t> </a:t>
            </a:r>
          </a:p>
          <a:p>
            <a:endParaRPr lang="en-GB" dirty="0"/>
          </a:p>
          <a:p>
            <a:endParaRPr lang="en-GB" dirty="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7751E4E6-B630-4BB4-8C94-0B4DE0E0830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1319380"/>
              </p:ext>
            </p:extLst>
          </p:nvPr>
        </p:nvGraphicFramePr>
        <p:xfrm>
          <a:off x="3576000" y="1182255"/>
          <a:ext cx="5040000" cy="328172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60000">
                  <a:extLst>
                    <a:ext uri="{9D8B030D-6E8A-4147-A177-3AD203B41FA5}">
                      <a16:colId xmlns:a16="http://schemas.microsoft.com/office/drawing/2014/main" val="3336453547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3791742560"/>
                    </a:ext>
                  </a:extLst>
                </a:gridCol>
                <a:gridCol w="2160000">
                  <a:extLst>
                    <a:ext uri="{9D8B030D-6E8A-4147-A177-3AD203B41FA5}">
                      <a16:colId xmlns:a16="http://schemas.microsoft.com/office/drawing/2014/main" val="4223538828"/>
                    </a:ext>
                  </a:extLst>
                </a:gridCol>
              </a:tblGrid>
              <a:tr h="872836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heat-loss</a:t>
                      </a:r>
                    </a:p>
                    <a:p>
                      <a:pPr algn="ctr"/>
                      <a:endParaRPr lang="en-GB" sz="20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de-ice</a:t>
                      </a:r>
                    </a:p>
                    <a:p>
                      <a:pPr algn="ctr"/>
                      <a:endParaRPr lang="en-GB" sz="20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43870619"/>
                  </a:ext>
                </a:extLst>
              </a:tr>
              <a:tr h="201445">
                <a:tc>
                  <a:txBody>
                    <a:bodyPr/>
                    <a:lstStyle/>
                    <a:p>
                      <a:pPr algn="ctr"/>
                      <a:endParaRPr lang="en-GB" sz="2000" dirty="0"/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/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/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46396783"/>
                  </a:ext>
                </a:extLst>
              </a:tr>
              <a:tr h="843322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sad-looking</a:t>
                      </a: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solidFill>
                          <a:schemeClr val="bg2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close-up</a:t>
                      </a: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792336289"/>
                  </a:ext>
                </a:extLst>
              </a:tr>
              <a:tr h="221594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/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/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021574901"/>
                  </a:ext>
                </a:extLst>
              </a:tr>
              <a:tr h="872836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brightly-lit</a:t>
                      </a:r>
                    </a:p>
                    <a:p>
                      <a:pPr algn="ctr"/>
                      <a:endParaRPr lang="en-GB" sz="20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snow-white</a:t>
                      </a:r>
                    </a:p>
                    <a:p>
                      <a:pPr algn="ctr"/>
                      <a:endParaRPr lang="en-GB" sz="20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63741635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64998060"/>
      </p:ext>
    </p:extLst>
  </p:cSld>
  <p:clrMapOvr>
    <a:masterClrMapping/>
  </p:clrMapOvr>
  <p:transition spd="slow">
    <p:cover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48F9C7E-21CF-4A3A-BFA2-32C4FCBBF1C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GB" dirty="0"/>
              <a:t>Reasoning 1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F050C2-0969-4658-A93A-68CD6BD8194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lvl="0" defTabSz="514350">
              <a:defRPr/>
            </a:pPr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  <a:t>Which of the following uses a hyphen to avoid ambiguity? Explain your reasoning.</a:t>
            </a:r>
            <a:r>
              <a:rPr lang="en-GB" b="1" dirty="0">
                <a:latin typeface="Century Gothic" panose="020B0502020202020204" pitchFamily="34" charset="0"/>
              </a:rPr>
              <a:t> </a:t>
            </a:r>
          </a:p>
          <a:p>
            <a:endParaRPr lang="en-GB" dirty="0"/>
          </a:p>
          <a:p>
            <a:endParaRPr lang="en-GB" dirty="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7751E4E6-B630-4BB4-8C94-0B4DE0E0830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6895317"/>
              </p:ext>
            </p:extLst>
          </p:nvPr>
        </p:nvGraphicFramePr>
        <p:xfrm>
          <a:off x="3576000" y="1182255"/>
          <a:ext cx="5040000" cy="328172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60000">
                  <a:extLst>
                    <a:ext uri="{9D8B030D-6E8A-4147-A177-3AD203B41FA5}">
                      <a16:colId xmlns:a16="http://schemas.microsoft.com/office/drawing/2014/main" val="3336453547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3791742560"/>
                    </a:ext>
                  </a:extLst>
                </a:gridCol>
                <a:gridCol w="2160000">
                  <a:extLst>
                    <a:ext uri="{9D8B030D-6E8A-4147-A177-3AD203B41FA5}">
                      <a16:colId xmlns:a16="http://schemas.microsoft.com/office/drawing/2014/main" val="4223538828"/>
                    </a:ext>
                  </a:extLst>
                </a:gridCol>
              </a:tblGrid>
              <a:tr h="872836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heat-loss</a:t>
                      </a:r>
                    </a:p>
                    <a:p>
                      <a:pPr algn="ctr"/>
                      <a:endParaRPr lang="en-GB" sz="20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de-ice</a:t>
                      </a:r>
                    </a:p>
                    <a:p>
                      <a:pPr algn="ctr"/>
                      <a:endParaRPr lang="en-GB" sz="20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43870619"/>
                  </a:ext>
                </a:extLst>
              </a:tr>
              <a:tr h="201445">
                <a:tc>
                  <a:txBody>
                    <a:bodyPr/>
                    <a:lstStyle/>
                    <a:p>
                      <a:pPr algn="ctr"/>
                      <a:endParaRPr lang="en-GB" sz="2000" dirty="0"/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/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/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46396783"/>
                  </a:ext>
                </a:extLst>
              </a:tr>
              <a:tr h="843322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sad-looking</a:t>
                      </a: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solidFill>
                          <a:schemeClr val="bg2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close-up</a:t>
                      </a: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792336289"/>
                  </a:ext>
                </a:extLst>
              </a:tr>
              <a:tr h="221594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/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/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021574901"/>
                  </a:ext>
                </a:extLst>
              </a:tr>
              <a:tr h="872836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brightly-lit</a:t>
                      </a:r>
                    </a:p>
                    <a:p>
                      <a:pPr algn="ctr"/>
                      <a:endParaRPr lang="en-GB" sz="20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snow-white</a:t>
                      </a:r>
                    </a:p>
                    <a:p>
                      <a:pPr algn="ctr"/>
                      <a:endParaRPr lang="en-GB" sz="20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637416351"/>
                  </a:ext>
                </a:extLst>
              </a:tr>
            </a:tbl>
          </a:graphicData>
        </a:graphic>
      </p:graphicFrame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D4856330-F1F8-47C9-967E-03226293B863}"/>
              </a:ext>
            </a:extLst>
          </p:cNvPr>
          <p:cNvSpPr txBox="1">
            <a:spLocks/>
          </p:cNvSpPr>
          <p:nvPr/>
        </p:nvSpPr>
        <p:spPr>
          <a:xfrm>
            <a:off x="261938" y="4888828"/>
            <a:ext cx="11712574" cy="1265083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b="1" kern="1200">
                <a:solidFill>
                  <a:srgbClr val="706F6F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514350">
              <a:lnSpc>
                <a:spcPct val="100000"/>
              </a:lnSpc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A close-up is a…. close up means…</a:t>
            </a:r>
          </a:p>
          <a:p>
            <a:pPr>
              <a:lnSpc>
                <a:spcPct val="100000"/>
              </a:lnSpc>
            </a:pPr>
            <a:endParaRPr lang="en-GB" sz="1600" b="1" dirty="0">
              <a:solidFill>
                <a:srgbClr val="F76756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8674787"/>
      </p:ext>
    </p:extLst>
  </p:cSld>
  <p:clrMapOvr>
    <a:masterClrMapping/>
  </p:clrMapOvr>
  <p:transition spd="slow">
    <p:cover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48F9C7E-21CF-4A3A-BFA2-32C4FCBBF1C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GB" dirty="0"/>
              <a:t>Reasoning 1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F050C2-0969-4658-A93A-68CD6BD8194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lvl="0" defTabSz="514350">
              <a:defRPr/>
            </a:pPr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  <a:t>Which of the following uses a hyphen to avoid ambiguity? Explain your reasoning.</a:t>
            </a:r>
            <a:r>
              <a:rPr lang="en-GB" b="1" dirty="0">
                <a:latin typeface="Century Gothic" panose="020B0502020202020204" pitchFamily="34" charset="0"/>
              </a:rPr>
              <a:t> </a:t>
            </a:r>
          </a:p>
          <a:p>
            <a:endParaRPr lang="en-GB" dirty="0"/>
          </a:p>
          <a:p>
            <a:endParaRPr lang="en-GB" dirty="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7751E4E6-B630-4BB4-8C94-0B4DE0E0830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4881079"/>
              </p:ext>
            </p:extLst>
          </p:nvPr>
        </p:nvGraphicFramePr>
        <p:xfrm>
          <a:off x="3576000" y="1182255"/>
          <a:ext cx="5040000" cy="328172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60000">
                  <a:extLst>
                    <a:ext uri="{9D8B030D-6E8A-4147-A177-3AD203B41FA5}">
                      <a16:colId xmlns:a16="http://schemas.microsoft.com/office/drawing/2014/main" val="3336453547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3791742560"/>
                    </a:ext>
                  </a:extLst>
                </a:gridCol>
                <a:gridCol w="2160000">
                  <a:extLst>
                    <a:ext uri="{9D8B030D-6E8A-4147-A177-3AD203B41FA5}">
                      <a16:colId xmlns:a16="http://schemas.microsoft.com/office/drawing/2014/main" val="4223538828"/>
                    </a:ext>
                  </a:extLst>
                </a:gridCol>
              </a:tblGrid>
              <a:tr h="872836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heat-loss</a:t>
                      </a:r>
                    </a:p>
                    <a:p>
                      <a:pPr algn="ctr"/>
                      <a:endParaRPr lang="en-GB" sz="20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de-ice</a:t>
                      </a:r>
                    </a:p>
                    <a:p>
                      <a:pPr algn="ctr"/>
                      <a:endParaRPr lang="en-GB" sz="20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43870619"/>
                  </a:ext>
                </a:extLst>
              </a:tr>
              <a:tr h="201445">
                <a:tc>
                  <a:txBody>
                    <a:bodyPr/>
                    <a:lstStyle/>
                    <a:p>
                      <a:pPr algn="ctr"/>
                      <a:endParaRPr lang="en-GB" sz="2000" dirty="0"/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/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/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46396783"/>
                  </a:ext>
                </a:extLst>
              </a:tr>
              <a:tr h="843322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sad-looking</a:t>
                      </a: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solidFill>
                          <a:schemeClr val="bg2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76756"/>
                          </a:solidFill>
                          <a:latin typeface="Century Gothic" panose="020B0502020202020204" pitchFamily="34" charset="0"/>
                        </a:rPr>
                        <a:t>close-up</a:t>
                      </a: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792336289"/>
                  </a:ext>
                </a:extLst>
              </a:tr>
              <a:tr h="221594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/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/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021574901"/>
                  </a:ext>
                </a:extLst>
              </a:tr>
              <a:tr h="872836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brightly-lit</a:t>
                      </a:r>
                    </a:p>
                    <a:p>
                      <a:pPr algn="ctr"/>
                      <a:endParaRPr lang="en-GB" sz="20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snow-white</a:t>
                      </a:r>
                    </a:p>
                    <a:p>
                      <a:pPr algn="ctr"/>
                      <a:endParaRPr lang="en-GB" sz="20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637416351"/>
                  </a:ext>
                </a:extLst>
              </a:tr>
            </a:tbl>
          </a:graphicData>
        </a:graphic>
      </p:graphicFrame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697AFF2D-3659-414F-8B4A-E716AC401026}"/>
              </a:ext>
            </a:extLst>
          </p:cNvPr>
          <p:cNvSpPr txBox="1">
            <a:spLocks/>
          </p:cNvSpPr>
          <p:nvPr/>
        </p:nvSpPr>
        <p:spPr>
          <a:xfrm>
            <a:off x="261938" y="4888828"/>
            <a:ext cx="11712574" cy="1265083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b="1" kern="1200">
                <a:solidFill>
                  <a:srgbClr val="706F6F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514350">
              <a:lnSpc>
                <a:spcPct val="100000"/>
              </a:lnSpc>
              <a:defRPr/>
            </a:pPr>
            <a:r>
              <a:rPr lang="en-GB" sz="2000" b="1" dirty="0">
                <a:solidFill>
                  <a:srgbClr val="F76756"/>
                </a:solidFill>
                <a:latin typeface="Century Gothic" panose="020B0502020202020204" pitchFamily="34" charset="0"/>
              </a:rPr>
              <a:t>A close-up is a picture or film that shows a lot of detail whereas close up means to close completely, as in closing up a shop. </a:t>
            </a:r>
          </a:p>
          <a:p>
            <a:pPr>
              <a:lnSpc>
                <a:spcPct val="100000"/>
              </a:lnSpc>
            </a:pPr>
            <a:endParaRPr lang="en-GB" sz="1600" b="1" dirty="0">
              <a:solidFill>
                <a:srgbClr val="F76756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4546789"/>
      </p:ext>
    </p:extLst>
  </p:cSld>
  <p:clrMapOvr>
    <a:masterClrMapping/>
  </p:clrMapOvr>
  <p:transition spd="slow">
    <p:cover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48F9C7E-21CF-4A3A-BFA2-32C4FCBBF1C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GB" dirty="0"/>
              <a:t>Application 1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F050C2-0969-4658-A93A-68CD6BD8194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lvl="0" defTabSz="514350">
              <a:defRPr/>
            </a:pPr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  <a:t>Rewrite the sentence below. Remember to put a hyphen in the correct place.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8FEE16F-7095-4F69-B89C-275306219BEA}"/>
              </a:ext>
            </a:extLst>
          </p:cNvPr>
          <p:cNvSpPr txBox="1">
            <a:spLocks/>
          </p:cNvSpPr>
          <p:nvPr/>
        </p:nvSpPr>
        <p:spPr>
          <a:xfrm>
            <a:off x="261938" y="1728216"/>
            <a:ext cx="11712574" cy="3536511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b="1" kern="1200">
                <a:solidFill>
                  <a:srgbClr val="706F6F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quick thinking boy pulled the pram from the road just in time.</a:t>
            </a:r>
          </a:p>
          <a:p>
            <a:pPr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16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5" name="Picture 4" descr="Shape, arrow&#10;&#10;Description automatically generated">
            <a:extLst>
              <a:ext uri="{FF2B5EF4-FFF2-40B4-BE49-F238E27FC236}">
                <a16:creationId xmlns:a16="http://schemas.microsoft.com/office/drawing/2014/main" id="{68C5A12C-DC49-4F2B-84E8-C87CE1458AF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EE8"/>
              </a:clrFrom>
              <a:clrTo>
                <a:srgbClr val="FFFEE8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7079" b="77771" l="51328" r="96651">
                        <a14:foregroundMark x1="55023" y1="27656" x2="55023" y2="27656"/>
                        <a14:foregroundMark x1="56178" y1="31640" x2="56178" y2="31640"/>
                        <a14:foregroundMark x1="52309" y1="27079" x2="52309" y2="27079"/>
                        <a14:foregroundMark x1="56062" y1="31467" x2="56062" y2="31467"/>
                        <a14:foregroundMark x1="56697" y1="30081" x2="56236" y2="31813"/>
                        <a14:foregroundMark x1="51501" y1="67667" x2="51328" y2="73268"/>
                        <a14:foregroundMark x1="54330" y1="76270" x2="54330" y2="76270"/>
                        <a14:foregroundMark x1="54677" y1="77598" x2="59065" y2="77829"/>
                        <a14:foregroundMark x1="92263" y1="77598" x2="87240" y2="77079"/>
                        <a14:foregroundMark x1="96651" y1="72460" x2="96651" y2="73499"/>
                        <a14:foregroundMark x1="95612" y1="69284" x2="95612" y2="6928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8855" t="24329" b="18875"/>
          <a:stretch/>
        </p:blipFill>
        <p:spPr>
          <a:xfrm>
            <a:off x="4955677" y="3842842"/>
            <a:ext cx="2454544" cy="2725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7546133"/>
      </p:ext>
    </p:extLst>
  </p:cSld>
  <p:clrMapOvr>
    <a:masterClrMapping/>
  </p:clrMapOvr>
  <p:transition spd="slow">
    <p:cover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48F9C7E-21CF-4A3A-BFA2-32C4FCBBF1C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GB" dirty="0"/>
              <a:t>Application 1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F050C2-0969-4658-A93A-68CD6BD8194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lvl="0" defTabSz="514350">
              <a:defRPr/>
            </a:pPr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  <a:t>Rewrite the sentence below. Remember to put a hyphen in the correct place.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5" name="Picture 4" descr="Shape, arrow&#10;&#10;Description automatically generated">
            <a:extLst>
              <a:ext uri="{FF2B5EF4-FFF2-40B4-BE49-F238E27FC236}">
                <a16:creationId xmlns:a16="http://schemas.microsoft.com/office/drawing/2014/main" id="{68C5A12C-DC49-4F2B-84E8-C87CE1458AF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EE8"/>
              </a:clrFrom>
              <a:clrTo>
                <a:srgbClr val="FFFEE8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7079" b="77771" l="51328" r="96651">
                        <a14:foregroundMark x1="55023" y1="27656" x2="55023" y2="27656"/>
                        <a14:foregroundMark x1="56178" y1="31640" x2="56178" y2="31640"/>
                        <a14:foregroundMark x1="52309" y1="27079" x2="52309" y2="27079"/>
                        <a14:foregroundMark x1="56062" y1="31467" x2="56062" y2="31467"/>
                        <a14:foregroundMark x1="56697" y1="30081" x2="56236" y2="31813"/>
                        <a14:foregroundMark x1="51501" y1="67667" x2="51328" y2="73268"/>
                        <a14:foregroundMark x1="54330" y1="76270" x2="54330" y2="76270"/>
                        <a14:foregroundMark x1="54677" y1="77598" x2="59065" y2="77829"/>
                        <a14:foregroundMark x1="92263" y1="77598" x2="87240" y2="77079"/>
                        <a14:foregroundMark x1="96651" y1="72460" x2="96651" y2="73499"/>
                        <a14:foregroundMark x1="95612" y1="69284" x2="95612" y2="6928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8855" t="24329" b="18875"/>
          <a:stretch/>
        </p:blipFill>
        <p:spPr>
          <a:xfrm>
            <a:off x="4955677" y="3842842"/>
            <a:ext cx="2454544" cy="2725801"/>
          </a:xfrm>
          <a:prstGeom prst="rect">
            <a:avLst/>
          </a:prstGeom>
        </p:spPr>
      </p:pic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16480E25-B33A-43A0-82DD-CCD9C9417D6D}"/>
              </a:ext>
            </a:extLst>
          </p:cNvPr>
          <p:cNvSpPr txBox="1">
            <a:spLocks/>
          </p:cNvSpPr>
          <p:nvPr/>
        </p:nvSpPr>
        <p:spPr>
          <a:xfrm>
            <a:off x="261938" y="1728216"/>
            <a:ext cx="11712574" cy="3536511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b="1" kern="1200">
                <a:solidFill>
                  <a:srgbClr val="706F6F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quick thinking boy pulled the pram from the road just in time.</a:t>
            </a:r>
          </a:p>
          <a:p>
            <a:pPr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defTabSz="514350">
              <a:defRPr/>
            </a:pPr>
            <a:r>
              <a:rPr lang="en-GB" sz="2000" b="1" dirty="0">
                <a:solidFill>
                  <a:srgbClr val="F76756"/>
                </a:solidFill>
                <a:latin typeface="Century Gothic" panose="020B0502020202020204" pitchFamily="34" charset="0"/>
              </a:rPr>
              <a:t>The quick-thinking boy pulled the pram from the road just in time. </a:t>
            </a:r>
          </a:p>
          <a:p>
            <a:endParaRPr lang="en-GB" sz="16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2492862"/>
      </p:ext>
    </p:extLst>
  </p:cSld>
  <p:clrMapOvr>
    <a:masterClrMapping/>
  </p:clrMapOvr>
  <p:transition spd="slow">
    <p:cover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48F9C7E-21CF-4A3A-BFA2-32C4FCBBF1C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GB" dirty="0"/>
              <a:t>Reasoning 2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F050C2-0969-4658-A93A-68CD6BD8194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  <a:t>Helen has written the sentence below. Has she used a hyphen correctly?</a:t>
            </a:r>
          </a:p>
          <a:p>
            <a:endParaRPr lang="en-GB" dirty="0"/>
          </a:p>
          <a:p>
            <a:endParaRPr lang="en-GB" dirty="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73038774-7AD5-4ED9-8CA5-DB51F7F649C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5848947"/>
              </p:ext>
            </p:extLst>
          </p:nvPr>
        </p:nvGraphicFramePr>
        <p:xfrm>
          <a:off x="819245" y="1722971"/>
          <a:ext cx="5124356" cy="15264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08583">
                  <a:extLst>
                    <a:ext uri="{9D8B030D-6E8A-4147-A177-3AD203B41FA5}">
                      <a16:colId xmlns:a16="http://schemas.microsoft.com/office/drawing/2014/main" val="2916208958"/>
                    </a:ext>
                  </a:extLst>
                </a:gridCol>
                <a:gridCol w="4215773">
                  <a:extLst>
                    <a:ext uri="{9D8B030D-6E8A-4147-A177-3AD203B41FA5}">
                      <a16:colId xmlns:a16="http://schemas.microsoft.com/office/drawing/2014/main" val="1814726286"/>
                    </a:ext>
                  </a:extLst>
                </a:gridCol>
              </a:tblGrid>
              <a:tr h="504000">
                <a:tc>
                  <a:txBody>
                    <a:bodyPr/>
                    <a:lstStyle/>
                    <a:p>
                      <a:endParaRPr lang="en-GB" sz="2000" dirty="0">
                        <a:latin typeface="+mj-lt"/>
                      </a:endParaRPr>
                    </a:p>
                  </a:txBody>
                  <a:tcPr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767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1" dirty="0">
                          <a:latin typeface="+mj-lt"/>
                        </a:rPr>
                        <a:t>Tara went to the library each</a:t>
                      </a:r>
                    </a:p>
                  </a:txBody>
                  <a:tcPr anchor="b">
                    <a:lnL w="28575" cap="flat" cmpd="sng" algn="ctr">
                      <a:solidFill>
                        <a:srgbClr val="F767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45846170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 sz="2000" dirty="0">
                        <a:latin typeface="+mj-lt"/>
                      </a:endParaRPr>
                    </a:p>
                  </a:txBody>
                  <a:tcPr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767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1" dirty="0">
                          <a:latin typeface="+mj-lt"/>
                        </a:rPr>
                        <a:t>day with her book-loving</a:t>
                      </a:r>
                    </a:p>
                  </a:txBody>
                  <a:tcPr anchor="b">
                    <a:lnL w="28575" cap="flat" cmpd="sng" algn="ctr">
                      <a:solidFill>
                        <a:srgbClr val="F767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98390859"/>
                  </a:ext>
                </a:extLst>
              </a:tr>
              <a:tr h="518400">
                <a:tc>
                  <a:txBody>
                    <a:bodyPr/>
                    <a:lstStyle/>
                    <a:p>
                      <a:endParaRPr lang="en-GB" sz="2000">
                        <a:latin typeface="+mj-lt"/>
                      </a:endParaRPr>
                    </a:p>
                  </a:txBody>
                  <a:tcPr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767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dirty="0">
                          <a:latin typeface="+mj-lt"/>
                        </a:rPr>
                        <a:t>friends, Bet and Jennifer.</a:t>
                      </a:r>
                    </a:p>
                  </a:txBody>
                  <a:tcPr anchor="b">
                    <a:lnL w="28575" cap="flat" cmpd="sng" algn="ctr">
                      <a:solidFill>
                        <a:srgbClr val="F767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53084041"/>
                  </a:ext>
                </a:extLst>
              </a:tr>
            </a:tbl>
          </a:graphicData>
        </a:graphic>
      </p:graphicFrame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B257802F-D921-4794-BCC2-493B4B37F0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8658" y="1135533"/>
            <a:ext cx="2548133" cy="2990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4956846"/>
      </p:ext>
    </p:extLst>
  </p:cSld>
  <p:clrMapOvr>
    <a:masterClrMapping/>
  </p:clrMapOvr>
  <p:transition spd="slow">
    <p:cover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48F9C7E-21CF-4A3A-BFA2-32C4FCBBF1C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GB" dirty="0"/>
              <a:t>Reasoning 2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F050C2-0969-4658-A93A-68CD6BD8194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  <a:t>Helen has written the sentence below. Has she used a hyphen correctly?</a:t>
            </a:r>
          </a:p>
          <a:p>
            <a:endParaRPr lang="en-GB" dirty="0"/>
          </a:p>
          <a:p>
            <a:endParaRPr lang="en-GB" dirty="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73038774-7AD5-4ED9-8CA5-DB51F7F649C5}"/>
              </a:ext>
            </a:extLst>
          </p:cNvPr>
          <p:cNvGraphicFramePr>
            <a:graphicFrameLocks noGrp="1"/>
          </p:cNvGraphicFramePr>
          <p:nvPr/>
        </p:nvGraphicFramePr>
        <p:xfrm>
          <a:off x="819245" y="1722971"/>
          <a:ext cx="5124356" cy="15264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08583">
                  <a:extLst>
                    <a:ext uri="{9D8B030D-6E8A-4147-A177-3AD203B41FA5}">
                      <a16:colId xmlns:a16="http://schemas.microsoft.com/office/drawing/2014/main" val="2916208958"/>
                    </a:ext>
                  </a:extLst>
                </a:gridCol>
                <a:gridCol w="4215773">
                  <a:extLst>
                    <a:ext uri="{9D8B030D-6E8A-4147-A177-3AD203B41FA5}">
                      <a16:colId xmlns:a16="http://schemas.microsoft.com/office/drawing/2014/main" val="1814726286"/>
                    </a:ext>
                  </a:extLst>
                </a:gridCol>
              </a:tblGrid>
              <a:tr h="504000">
                <a:tc>
                  <a:txBody>
                    <a:bodyPr/>
                    <a:lstStyle/>
                    <a:p>
                      <a:endParaRPr lang="en-GB" sz="2000" dirty="0">
                        <a:latin typeface="+mj-lt"/>
                      </a:endParaRPr>
                    </a:p>
                  </a:txBody>
                  <a:tcPr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767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1" dirty="0">
                          <a:latin typeface="+mj-lt"/>
                        </a:rPr>
                        <a:t>Tara went to the library each</a:t>
                      </a:r>
                    </a:p>
                  </a:txBody>
                  <a:tcPr anchor="b">
                    <a:lnL w="28575" cap="flat" cmpd="sng" algn="ctr">
                      <a:solidFill>
                        <a:srgbClr val="F767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45846170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 sz="2000" dirty="0">
                        <a:latin typeface="+mj-lt"/>
                      </a:endParaRPr>
                    </a:p>
                  </a:txBody>
                  <a:tcPr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767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1" dirty="0">
                          <a:latin typeface="+mj-lt"/>
                        </a:rPr>
                        <a:t>day with her book-loving</a:t>
                      </a:r>
                    </a:p>
                  </a:txBody>
                  <a:tcPr anchor="b">
                    <a:lnL w="28575" cap="flat" cmpd="sng" algn="ctr">
                      <a:solidFill>
                        <a:srgbClr val="F767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98390859"/>
                  </a:ext>
                </a:extLst>
              </a:tr>
              <a:tr h="518400">
                <a:tc>
                  <a:txBody>
                    <a:bodyPr/>
                    <a:lstStyle/>
                    <a:p>
                      <a:endParaRPr lang="en-GB" sz="2000">
                        <a:latin typeface="+mj-lt"/>
                      </a:endParaRPr>
                    </a:p>
                  </a:txBody>
                  <a:tcPr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767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dirty="0">
                          <a:latin typeface="+mj-lt"/>
                        </a:rPr>
                        <a:t>friends, Bet and Jennifer.</a:t>
                      </a:r>
                    </a:p>
                  </a:txBody>
                  <a:tcPr anchor="b">
                    <a:lnL w="28575" cap="flat" cmpd="sng" algn="ctr">
                      <a:solidFill>
                        <a:srgbClr val="F767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53084041"/>
                  </a:ext>
                </a:extLst>
              </a:tr>
            </a:tbl>
          </a:graphicData>
        </a:graphic>
      </p:graphicFrame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B257802F-D921-4794-BCC2-493B4B37F0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8658" y="1135533"/>
            <a:ext cx="2548133" cy="2990094"/>
          </a:xfrm>
          <a:prstGeom prst="rect">
            <a:avLst/>
          </a:prstGeom>
        </p:spPr>
      </p:pic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C22054C1-6542-4CF3-99B2-06865422F120}"/>
              </a:ext>
            </a:extLst>
          </p:cNvPr>
          <p:cNvSpPr txBox="1">
            <a:spLocks/>
          </p:cNvSpPr>
          <p:nvPr/>
        </p:nvSpPr>
        <p:spPr>
          <a:xfrm>
            <a:off x="261938" y="4371829"/>
            <a:ext cx="11712574" cy="89289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b="1" kern="1200">
                <a:solidFill>
                  <a:srgbClr val="706F6F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Yes, she has used a hyphen correctly because…</a:t>
            </a:r>
            <a:endParaRPr lang="en-GB" sz="20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>
              <a:lnSpc>
                <a:spcPct val="100000"/>
              </a:lnSpc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5946420"/>
      </p:ext>
    </p:extLst>
  </p:cSld>
  <p:clrMapOvr>
    <a:masterClrMapping/>
  </p:clrMapOvr>
  <p:transition spd="slow">
    <p:cover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48F9C7E-21CF-4A3A-BFA2-32C4FCBBF1C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GB" dirty="0"/>
              <a:t>Reasoning 2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F050C2-0969-4658-A93A-68CD6BD8194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  <a:t>Helen has written the sentence below. Has she used a hyphen correctly?</a:t>
            </a:r>
          </a:p>
          <a:p>
            <a:endParaRPr lang="en-GB" dirty="0"/>
          </a:p>
          <a:p>
            <a:endParaRPr lang="en-GB" dirty="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73038774-7AD5-4ED9-8CA5-DB51F7F649C5}"/>
              </a:ext>
            </a:extLst>
          </p:cNvPr>
          <p:cNvGraphicFramePr>
            <a:graphicFrameLocks noGrp="1"/>
          </p:cNvGraphicFramePr>
          <p:nvPr/>
        </p:nvGraphicFramePr>
        <p:xfrm>
          <a:off x="819245" y="1722971"/>
          <a:ext cx="5124356" cy="15264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08583">
                  <a:extLst>
                    <a:ext uri="{9D8B030D-6E8A-4147-A177-3AD203B41FA5}">
                      <a16:colId xmlns:a16="http://schemas.microsoft.com/office/drawing/2014/main" val="2916208958"/>
                    </a:ext>
                  </a:extLst>
                </a:gridCol>
                <a:gridCol w="4215773">
                  <a:extLst>
                    <a:ext uri="{9D8B030D-6E8A-4147-A177-3AD203B41FA5}">
                      <a16:colId xmlns:a16="http://schemas.microsoft.com/office/drawing/2014/main" val="1814726286"/>
                    </a:ext>
                  </a:extLst>
                </a:gridCol>
              </a:tblGrid>
              <a:tr h="504000">
                <a:tc>
                  <a:txBody>
                    <a:bodyPr/>
                    <a:lstStyle/>
                    <a:p>
                      <a:endParaRPr lang="en-GB" sz="2000" dirty="0">
                        <a:latin typeface="+mj-lt"/>
                      </a:endParaRPr>
                    </a:p>
                  </a:txBody>
                  <a:tcPr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767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1" dirty="0">
                          <a:latin typeface="+mj-lt"/>
                        </a:rPr>
                        <a:t>Tara went to the library each</a:t>
                      </a:r>
                    </a:p>
                  </a:txBody>
                  <a:tcPr anchor="b">
                    <a:lnL w="28575" cap="flat" cmpd="sng" algn="ctr">
                      <a:solidFill>
                        <a:srgbClr val="F767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45846170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 sz="2000" dirty="0">
                        <a:latin typeface="+mj-lt"/>
                      </a:endParaRPr>
                    </a:p>
                  </a:txBody>
                  <a:tcPr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767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1" dirty="0">
                          <a:latin typeface="+mj-lt"/>
                        </a:rPr>
                        <a:t>day with her book-loving</a:t>
                      </a:r>
                    </a:p>
                  </a:txBody>
                  <a:tcPr anchor="b">
                    <a:lnL w="28575" cap="flat" cmpd="sng" algn="ctr">
                      <a:solidFill>
                        <a:srgbClr val="F767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98390859"/>
                  </a:ext>
                </a:extLst>
              </a:tr>
              <a:tr h="518400">
                <a:tc>
                  <a:txBody>
                    <a:bodyPr/>
                    <a:lstStyle/>
                    <a:p>
                      <a:endParaRPr lang="en-GB" sz="2000">
                        <a:latin typeface="+mj-lt"/>
                      </a:endParaRPr>
                    </a:p>
                  </a:txBody>
                  <a:tcPr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767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dirty="0">
                          <a:latin typeface="+mj-lt"/>
                        </a:rPr>
                        <a:t>friends, Bet and Jennifer.</a:t>
                      </a:r>
                    </a:p>
                  </a:txBody>
                  <a:tcPr anchor="b">
                    <a:lnL w="28575" cap="flat" cmpd="sng" algn="ctr">
                      <a:solidFill>
                        <a:srgbClr val="F767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53084041"/>
                  </a:ext>
                </a:extLst>
              </a:tr>
            </a:tbl>
          </a:graphicData>
        </a:graphic>
      </p:graphicFrame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B257802F-D921-4794-BCC2-493B4B37F0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8658" y="1135533"/>
            <a:ext cx="2548133" cy="2990094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64108F6-9E8A-4704-8242-9EB914E3B7DF}"/>
              </a:ext>
            </a:extLst>
          </p:cNvPr>
          <p:cNvSpPr txBox="1">
            <a:spLocks/>
          </p:cNvSpPr>
          <p:nvPr/>
        </p:nvSpPr>
        <p:spPr>
          <a:xfrm>
            <a:off x="261938" y="4357021"/>
            <a:ext cx="11712574" cy="89289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b="1" kern="1200">
                <a:solidFill>
                  <a:srgbClr val="706F6F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GB" sz="2000" b="1" dirty="0">
                <a:solidFill>
                  <a:srgbClr val="F76756"/>
                </a:solidFill>
                <a:latin typeface="Century Gothic" panose="020B0502020202020204" pitchFamily="34" charset="0"/>
              </a:rPr>
              <a:t>Yes, she has used a hyphen correctly because she is describing </a:t>
            </a:r>
            <a:r>
              <a:rPr lang="en-US" sz="2000" b="1" dirty="0">
                <a:solidFill>
                  <a:srgbClr val="F76756"/>
                </a:solidFill>
                <a:latin typeface="Century Gothic" panose="020B0502020202020204" pitchFamily="34" charset="0"/>
              </a:rPr>
              <a:t>Tara’s friends that love books;</a:t>
            </a:r>
            <a:r>
              <a:rPr lang="en-GB" sz="2000" b="1" dirty="0">
                <a:solidFill>
                  <a:srgbClr val="F76756"/>
                </a:solidFill>
                <a:latin typeface="Century Gothic" panose="020B0502020202020204" pitchFamily="34" charset="0"/>
              </a:rPr>
              <a:t> </a:t>
            </a:r>
            <a:r>
              <a:rPr lang="en-US" sz="2000" b="1" dirty="0">
                <a:solidFill>
                  <a:srgbClr val="F76756"/>
                </a:solidFill>
                <a:latin typeface="Century Gothic" panose="020B0502020202020204" pitchFamily="34" charset="0"/>
              </a:rPr>
              <a:t>without a hyphen the sentence describes Tara’s loving friends.</a:t>
            </a:r>
            <a:endParaRPr lang="en-GB" sz="2000" b="1" dirty="0">
              <a:solidFill>
                <a:srgbClr val="F76756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3566584"/>
      </p:ext>
    </p:extLst>
  </p:cSld>
  <p:clrMapOvr>
    <a:masterClrMapping/>
  </p:clrMapOvr>
  <p:transition spd="slow">
    <p:cover/>
  </p:transition>
</p:sld>
</file>

<file path=ppt/theme/theme1.xml><?xml version="1.0" encoding="utf-8"?>
<a:theme xmlns:a="http://schemas.openxmlformats.org/drawingml/2006/main" name="Office Theme">
  <a:themeElements>
    <a:clrScheme name="Custom 1">
      <a:dk1>
        <a:sysClr val="windowText" lastClr="000000"/>
      </a:dk1>
      <a:lt1>
        <a:sysClr val="window" lastClr="FFFFFF"/>
      </a:lt1>
      <a:dk2>
        <a:srgbClr val="616160"/>
      </a:dk2>
      <a:lt2>
        <a:srgbClr val="F4F4F4"/>
      </a:lt2>
      <a:accent1>
        <a:srgbClr val="F76756"/>
      </a:accent1>
      <a:accent2>
        <a:srgbClr val="00B2CE"/>
      </a:accent2>
      <a:accent3>
        <a:srgbClr val="FFBB00"/>
      </a:accent3>
      <a:accent4>
        <a:srgbClr val="C557A8"/>
      </a:accent4>
      <a:accent5>
        <a:srgbClr val="1D619C"/>
      </a:accent5>
      <a:accent6>
        <a:srgbClr val="F6B1AE"/>
      </a:accent6>
      <a:hlink>
        <a:srgbClr val="6FC36C"/>
      </a:hlink>
      <a:folHlink>
        <a:srgbClr val="5D3B51"/>
      </a:folHlink>
    </a:clrScheme>
    <a:fontScheme name="CSS Font">
      <a:majorFont>
        <a:latin typeface="Century Gothic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E2B28500E97074E9232E002F87A0DA8" ma:contentTypeVersion="13" ma:contentTypeDescription="Create a new document." ma:contentTypeScope="" ma:versionID="226396999748aedaccaef4cb0e3d9517">
  <xsd:schema xmlns:xsd="http://www.w3.org/2001/XMLSchema" xmlns:xs="http://www.w3.org/2001/XMLSchema" xmlns:p="http://schemas.microsoft.com/office/2006/metadata/properties" xmlns:ns2="86144f90-c7b6-48d0-aae5-f5e9e48cc3df" xmlns:ns3="5c7a0828-c5e4-45f8-a074-18a8fdc88ec6" targetNamespace="http://schemas.microsoft.com/office/2006/metadata/properties" ma:root="true" ma:fieldsID="c920329ea04f01889b6ffc9cde7973b4" ns2:_="" ns3:_="">
    <xsd:import namespace="86144f90-c7b6-48d0-aae5-f5e9e48cc3df"/>
    <xsd:import namespace="5c7a0828-c5e4-45f8-a074-18a8fdc88ec6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EventHashCode" minOccurs="0"/>
                <xsd:element ref="ns3:MediaServiceGenerationTim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3:MediaServiceLocation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6144f90-c7b6-48d0-aae5-f5e9e48cc3d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7a0828-c5e4-45f8-a074-18a8fdc88ec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MediaServiceAutoTags" ma:description="" ma:internalName="MediaServiceAutoTags" ma:readOnly="true">
      <xsd:simpleType>
        <xsd:restriction base="dms:Text"/>
      </xsd:simpleType>
    </xsd:element>
    <xsd:element name="MediaServiceOCR" ma:index="13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4D09122-8509-4DC8-8877-1E52BB616108}">
  <ds:schemaRefs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86144f90-c7b6-48d0-aae5-f5e9e48cc3df"/>
    <ds:schemaRef ds:uri="http://purl.org/dc/elements/1.1/"/>
    <ds:schemaRef ds:uri="http://www.w3.org/XML/1998/namespace"/>
    <ds:schemaRef ds:uri="http://schemas.microsoft.com/office/2006/metadata/properties"/>
    <ds:schemaRef ds:uri="http://schemas.microsoft.com/office/2006/documentManagement/types"/>
    <ds:schemaRef ds:uri="5c7a0828-c5e4-45f8-a074-18a8fdc88ec6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517ADA3F-AB13-40C1-AF54-12EC775D1D1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6144f90-c7b6-48d0-aae5-f5e9e48cc3df"/>
    <ds:schemaRef ds:uri="5c7a0828-c5e4-45f8-a074-18a8fdc88ec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C0153BE7-53CB-4B5B-8EDF-1F3FC6B6D7B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176</TotalTime>
  <Words>1521</Words>
  <Application>Microsoft Office PowerPoint</Application>
  <PresentationFormat>Widescreen</PresentationFormat>
  <Paragraphs>335</Paragraphs>
  <Slides>39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6" baseType="lpstr">
      <vt:lpstr>Arial</vt:lpstr>
      <vt:lpstr>Broadway</vt:lpstr>
      <vt:lpstr>Century Gothic</vt:lpstr>
      <vt:lpstr>Cs Eyfs Font</vt:lpstr>
      <vt:lpstr>SassoonCRInfantMedium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Martin Cutting</dc:creator>
  <cp:lastModifiedBy>Ed Corleys</cp:lastModifiedBy>
  <cp:revision>3</cp:revision>
  <dcterms:created xsi:type="dcterms:W3CDTF">2021-10-18T12:07:58Z</dcterms:created>
  <dcterms:modified xsi:type="dcterms:W3CDTF">2023-06-19T07:31:02Z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0x0101002E2B28500E97074E9232E002F87A0DA8</vt:lpwstr>
  </property>
  <property fmtid="{D5CDD505-2E9C-101B-9397-08002B2CF9AE}" pid="3" name="TaxKeyword">
    <vt:lpwstr/>
  </property>
</Properties>
</file>