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94" r:id="rId2"/>
    <p:sldId id="298" r:id="rId3"/>
    <p:sldId id="377" r:id="rId4"/>
    <p:sldId id="299" r:id="rId5"/>
    <p:sldId id="283" r:id="rId6"/>
    <p:sldId id="381" r:id="rId7"/>
    <p:sldId id="431" r:id="rId8"/>
    <p:sldId id="417" r:id="rId9"/>
    <p:sldId id="432" r:id="rId10"/>
    <p:sldId id="433" r:id="rId11"/>
    <p:sldId id="434" r:id="rId12"/>
    <p:sldId id="435" r:id="rId13"/>
    <p:sldId id="436" r:id="rId14"/>
    <p:sldId id="437" r:id="rId15"/>
    <p:sldId id="438" r:id="rId16"/>
    <p:sldId id="439" r:id="rId17"/>
    <p:sldId id="440" r:id="rId18"/>
    <p:sldId id="441" r:id="rId19"/>
    <p:sldId id="389" r:id="rId20"/>
    <p:sldId id="366" r:id="rId21"/>
    <p:sldId id="430" r:id="rId22"/>
    <p:sldId id="442" r:id="rId23"/>
    <p:sldId id="443" r:id="rId24"/>
    <p:sldId id="267" r:id="rId25"/>
  </p:sldIdLst>
  <p:sldSz cx="9144000" cy="6858000" type="screen4x3"/>
  <p:notesSz cx="6858000" cy="9144000"/>
  <p:embeddedFontLst>
    <p:embeddedFont>
      <p:font typeface="Roboto" panose="020B0604020202020204" charset="0"/>
      <p:regular r:id="rId28"/>
      <p:bold r:id="rId29"/>
      <p:italic r:id="rId30"/>
      <p:boldItalic r:id="rId31"/>
    </p:embeddedFont>
    <p:embeddedFont>
      <p:font typeface="Calibri" panose="020F0502020204030204" pitchFamily="34" charset="0"/>
      <p:regular r:id="rId32"/>
      <p:bold r:id="rId33"/>
      <p:italic r:id="rId34"/>
      <p:boldItalic r:id="rId35"/>
    </p:embeddedFont>
    <p:embeddedFont>
      <p:font typeface="Twinkl" panose="020B0604020202020204" charset="0"/>
      <p:regular r:id="rId36"/>
      <p:bold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6" userDrawn="1">
          <p15:clr>
            <a:srgbClr val="A4A3A4"/>
          </p15:clr>
        </p15:guide>
        <p15:guide id="2" pos="2880" userDrawn="1">
          <p15:clr>
            <a:srgbClr val="A4A3A4"/>
          </p15:clr>
        </p15:guide>
        <p15:guide id="4" pos="363" userDrawn="1">
          <p15:clr>
            <a:srgbClr val="A4A3A4"/>
          </p15:clr>
        </p15:guide>
        <p15:guide id="5" orient="horz" pos="3952" userDrawn="1">
          <p15:clr>
            <a:srgbClr val="A4A3A4"/>
          </p15:clr>
        </p15:guide>
        <p15:guide id="6" pos="5375" userDrawn="1">
          <p15:clr>
            <a:srgbClr val="A4A3A4"/>
          </p15:clr>
        </p15:guide>
        <p15:guide id="7" orient="horz" pos="346" userDrawn="1">
          <p15:clr>
            <a:srgbClr val="A4A3A4"/>
          </p15:clr>
        </p15:guide>
        <p15:guide id="8" pos="249"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guide id="12" pos="47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6B0"/>
    <a:srgbClr val="EB299C"/>
    <a:srgbClr val="FFEDAA"/>
    <a:srgbClr val="EDBCD9"/>
    <a:srgbClr val="E7CA00"/>
    <a:srgbClr val="00A8E7"/>
    <a:srgbClr val="EE73AA"/>
    <a:srgbClr val="AFDEF9"/>
    <a:srgbClr val="E8EDF1"/>
    <a:srgbClr val="8ACB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899" autoAdjust="0"/>
    <p:restoredTop sz="94660"/>
  </p:normalViewPr>
  <p:slideViewPr>
    <p:cSldViewPr snapToGrid="0" showGuides="1">
      <p:cViewPr varScale="1">
        <p:scale>
          <a:sx n="69" d="100"/>
          <a:sy n="69" d="100"/>
        </p:scale>
        <p:origin x="996" y="44"/>
      </p:cViewPr>
      <p:guideLst>
        <p:guide orient="horz" pos="2886"/>
        <p:guide pos="2880"/>
        <p:guide pos="363"/>
        <p:guide orient="horz" pos="3952"/>
        <p:guide pos="5375"/>
        <p:guide orient="horz" pos="346"/>
        <p:guide pos="249"/>
        <p:guide orient="horz" pos="482"/>
        <p:guide orient="horz" pos="3861"/>
        <p:guide pos="5284"/>
        <p:guide pos="476"/>
      </p:guideLst>
    </p:cSldViewPr>
  </p:slideViewPr>
  <p:notesTextViewPr>
    <p:cViewPr>
      <p:scale>
        <a:sx n="3" d="2"/>
        <a:sy n="3" d="2"/>
      </p:scale>
      <p:origin x="0" y="0"/>
    </p:cViewPr>
  </p:notesTextViewPr>
  <p:notesViewPr>
    <p:cSldViewPr snapToGrid="0" showGuides="1">
      <p:cViewPr varScale="1">
        <p:scale>
          <a:sx n="68" d="100"/>
          <a:sy n="68" d="100"/>
        </p:scale>
        <p:origin x="129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20/06/2023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20/06/2023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s://www.google.com/url?q=https://www.twinkl.co.uk/resources/planit-maths-primary-teaching-resources-year-1/planit-maths-primary-teaching-resources-year-1-measurement/planit-maths-primary-teaching-resources-year-1-measurement-tell-the-time-to-the-hour-and-half-past-the-hour-and-draw-the-hands-on-a-clock-face-to-show-these-times&amp;sa=D&amp;source=editors&amp;ust=1681318698803702&amp;usg=AOvVaw0w4eCorHDpFJQIE6f-7hPG" TargetMode="External"/><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google.com/url?q=https://www.twinkl.co.uk/resources/planit-maths-primary-teaching-resources-year-1/planit-maths-primary-teaching-resources-year-1-measurement/planit-maths-primary-teaching-resources-year-1-measurement-tell-the-time-to-the-hour-and-half-past-the-hour-and-draw-the-hands-on-a-clock-face-to-show-these-times&amp;sa=D&amp;source=editors&amp;ust=1681318698803702&amp;usg=AOvVaw0w4eCorHDpFJQIE6f-7hPG" TargetMode="External"/><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PlanIt Cover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3999" cy="6881348"/>
          </a:xfrm>
          <a:prstGeom prst="rect">
            <a:avLst/>
          </a:prstGeom>
        </p:spPr>
      </p:pic>
      <p:sp>
        <p:nvSpPr>
          <p:cNvPr id="3" name="Rectangle 2"/>
          <p:cNvSpPr/>
          <p:nvPr userDrawn="1"/>
        </p:nvSpPr>
        <p:spPr>
          <a:xfrm>
            <a:off x="0" y="6251423"/>
            <a:ext cx="9144000" cy="612000"/>
          </a:xfrm>
          <a:prstGeom prst="rect">
            <a:avLst/>
          </a:prstGeom>
          <a:solidFill>
            <a:srgbClr val="6C38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2033371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241934" y="6066639"/>
            <a:ext cx="8790305"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 name="Group 37">
            <a:extLst>
              <a:ext uri="{FF2B5EF4-FFF2-40B4-BE49-F238E27FC236}">
                <a16:creationId xmlns:a16="http://schemas.microsoft.com/office/drawing/2014/main" id="{A5BDC74C-085D-75B9-EB8C-BF0D2FB54651}"/>
              </a:ext>
            </a:extLst>
          </p:cNvPr>
          <p:cNvGrpSpPr/>
          <p:nvPr userDrawn="1"/>
        </p:nvGrpSpPr>
        <p:grpSpPr>
          <a:xfrm>
            <a:off x="278113" y="1828503"/>
            <a:ext cx="8587773" cy="3688675"/>
            <a:chOff x="292953" y="2063330"/>
            <a:chExt cx="8587773" cy="3688675"/>
          </a:xfrm>
        </p:grpSpPr>
        <p:grpSp>
          <p:nvGrpSpPr>
            <p:cNvPr id="34" name="Group 33">
              <a:extLst>
                <a:ext uri="{FF2B5EF4-FFF2-40B4-BE49-F238E27FC236}">
                  <a16:creationId xmlns:a16="http://schemas.microsoft.com/office/drawing/2014/main" id="{369E7D39-44B8-608E-F639-928DFD24FA91}"/>
                </a:ext>
              </a:extLst>
            </p:cNvPr>
            <p:cNvGrpSpPr/>
            <p:nvPr userDrawn="1"/>
          </p:nvGrpSpPr>
          <p:grpSpPr>
            <a:xfrm>
              <a:off x="292953" y="2073277"/>
              <a:ext cx="2087857" cy="3668780"/>
              <a:chOff x="320842" y="2083225"/>
              <a:chExt cx="2087857" cy="3668780"/>
            </a:xfrm>
          </p:grpSpPr>
          <p:sp>
            <p:nvSpPr>
              <p:cNvPr id="19" name="Rectangle: Rounded Corners 18">
                <a:extLst>
                  <a:ext uri="{FF2B5EF4-FFF2-40B4-BE49-F238E27FC236}">
                    <a16:creationId xmlns:a16="http://schemas.microsoft.com/office/drawing/2014/main" id="{904E2E49-51D1-E67C-3033-39E325514870}"/>
                  </a:ext>
                </a:extLst>
              </p:cNvPr>
              <p:cNvSpPr/>
              <p:nvPr userDrawn="1"/>
            </p:nvSpPr>
            <p:spPr>
              <a:xfrm>
                <a:off x="364821" y="2661920"/>
                <a:ext cx="1999899" cy="3090085"/>
              </a:xfrm>
              <a:prstGeom prst="roundRect">
                <a:avLst>
                  <a:gd name="adj" fmla="val 3289"/>
                </a:avLst>
              </a:prstGeom>
              <a:blipFill>
                <a:blip r:embed="rId4"/>
                <a:stretch>
                  <a:fillRect l="-70533" t="184" r="-99" b="-184"/>
                </a:stretch>
              </a:blipFill>
              <a:ln w="5715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8" name="Picture 27" descr="A picture containing toy, doll&#10;&#10;Description automatically generated">
                <a:extLst>
                  <a:ext uri="{FF2B5EF4-FFF2-40B4-BE49-F238E27FC236}">
                    <a16:creationId xmlns:a16="http://schemas.microsoft.com/office/drawing/2014/main" id="{A2433EFD-B474-C83A-581D-8CC09A0BA55C}"/>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88161" y="3748338"/>
                <a:ext cx="1782539" cy="1750092"/>
              </a:xfrm>
              <a:prstGeom prst="rect">
                <a:avLst/>
              </a:prstGeom>
            </p:spPr>
          </p:pic>
          <p:sp>
            <p:nvSpPr>
              <p:cNvPr id="29" name="Rectangle: Top Corners Rounded 28">
                <a:extLst>
                  <a:ext uri="{FF2B5EF4-FFF2-40B4-BE49-F238E27FC236}">
                    <a16:creationId xmlns:a16="http://schemas.microsoft.com/office/drawing/2014/main" id="{99EAC4DC-F79E-6E11-9A8B-14DCC254CFAA}"/>
                  </a:ext>
                </a:extLst>
              </p:cNvPr>
              <p:cNvSpPr/>
              <p:nvPr userDrawn="1"/>
            </p:nvSpPr>
            <p:spPr>
              <a:xfrm>
                <a:off x="320842" y="2083225"/>
                <a:ext cx="2087857" cy="650240"/>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76B0"/>
                    </a:solidFill>
                  </a:rPr>
                  <a:t>morning</a:t>
                </a:r>
              </a:p>
            </p:txBody>
          </p:sp>
        </p:grpSp>
        <p:grpSp>
          <p:nvGrpSpPr>
            <p:cNvPr id="35" name="Group 34">
              <a:extLst>
                <a:ext uri="{FF2B5EF4-FFF2-40B4-BE49-F238E27FC236}">
                  <a16:creationId xmlns:a16="http://schemas.microsoft.com/office/drawing/2014/main" id="{727DC7D1-AEEB-C978-D3F8-599645733406}"/>
                </a:ext>
              </a:extLst>
            </p:cNvPr>
            <p:cNvGrpSpPr/>
            <p:nvPr userDrawn="1"/>
          </p:nvGrpSpPr>
          <p:grpSpPr>
            <a:xfrm>
              <a:off x="2439807" y="2073277"/>
              <a:ext cx="2087857" cy="3668780"/>
              <a:chOff x="2484143" y="2083225"/>
              <a:chExt cx="2087857" cy="3668780"/>
            </a:xfrm>
          </p:grpSpPr>
          <p:sp>
            <p:nvSpPr>
              <p:cNvPr id="20" name="Rectangle: Rounded Corners 19">
                <a:extLst>
                  <a:ext uri="{FF2B5EF4-FFF2-40B4-BE49-F238E27FC236}">
                    <a16:creationId xmlns:a16="http://schemas.microsoft.com/office/drawing/2014/main" id="{E372F49B-2E3B-CDB3-9C9C-9026E5A6769B}"/>
                  </a:ext>
                </a:extLst>
              </p:cNvPr>
              <p:cNvSpPr/>
              <p:nvPr userDrawn="1"/>
            </p:nvSpPr>
            <p:spPr>
              <a:xfrm>
                <a:off x="2528122" y="2661920"/>
                <a:ext cx="1999899" cy="3090085"/>
              </a:xfrm>
              <a:prstGeom prst="roundRect">
                <a:avLst>
                  <a:gd name="adj" fmla="val 3289"/>
                </a:avLst>
              </a:prstGeom>
              <a:blipFill>
                <a:blip r:embed="rId6"/>
                <a:stretch>
                  <a:fillRect l="-62516" t="-92" r="-4892" b="92"/>
                </a:stretch>
              </a:blipFill>
              <a:ln w="5715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Top Corners Rounded 29">
                <a:extLst>
                  <a:ext uri="{FF2B5EF4-FFF2-40B4-BE49-F238E27FC236}">
                    <a16:creationId xmlns:a16="http://schemas.microsoft.com/office/drawing/2014/main" id="{212B3B78-5E2E-B450-7211-17EECA480A3B}"/>
                  </a:ext>
                </a:extLst>
              </p:cNvPr>
              <p:cNvSpPr/>
              <p:nvPr userDrawn="1"/>
            </p:nvSpPr>
            <p:spPr>
              <a:xfrm>
                <a:off x="2484143" y="2083225"/>
                <a:ext cx="2087857" cy="650240"/>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76B0"/>
                    </a:solidFill>
                  </a:rPr>
                  <a:t>afternoon</a:t>
                </a:r>
              </a:p>
            </p:txBody>
          </p:sp>
        </p:grpSp>
        <p:grpSp>
          <p:nvGrpSpPr>
            <p:cNvPr id="36" name="Group 35">
              <a:extLst>
                <a:ext uri="{FF2B5EF4-FFF2-40B4-BE49-F238E27FC236}">
                  <a16:creationId xmlns:a16="http://schemas.microsoft.com/office/drawing/2014/main" id="{E2D2F0FF-A685-4DF2-745F-37422CDFEDC2}"/>
                </a:ext>
              </a:extLst>
            </p:cNvPr>
            <p:cNvGrpSpPr/>
            <p:nvPr userDrawn="1"/>
          </p:nvGrpSpPr>
          <p:grpSpPr>
            <a:xfrm>
              <a:off x="4616338" y="2063330"/>
              <a:ext cx="2087857" cy="3688675"/>
              <a:chOff x="4630639" y="2063330"/>
              <a:chExt cx="2087857" cy="3688675"/>
            </a:xfrm>
          </p:grpSpPr>
          <p:sp>
            <p:nvSpPr>
              <p:cNvPr id="21" name="Rectangle: Rounded Corners 20">
                <a:extLst>
                  <a:ext uri="{FF2B5EF4-FFF2-40B4-BE49-F238E27FC236}">
                    <a16:creationId xmlns:a16="http://schemas.microsoft.com/office/drawing/2014/main" id="{BE52000A-E950-F4DC-D02C-33844D5EACCE}"/>
                  </a:ext>
                </a:extLst>
              </p:cNvPr>
              <p:cNvSpPr/>
              <p:nvPr userDrawn="1"/>
            </p:nvSpPr>
            <p:spPr>
              <a:xfrm>
                <a:off x="4674618" y="2661920"/>
                <a:ext cx="1999899" cy="3090085"/>
              </a:xfrm>
              <a:prstGeom prst="roundRect">
                <a:avLst>
                  <a:gd name="adj" fmla="val 3289"/>
                </a:avLst>
              </a:prstGeom>
              <a:blipFill>
                <a:blip r:embed="rId7"/>
                <a:stretch>
                  <a:fillRect l="-56028" t="92" r="-6542" b="-92"/>
                </a:stretch>
              </a:blipFill>
              <a:ln w="5715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Top Corners Rounded 30">
                <a:extLst>
                  <a:ext uri="{FF2B5EF4-FFF2-40B4-BE49-F238E27FC236}">
                    <a16:creationId xmlns:a16="http://schemas.microsoft.com/office/drawing/2014/main" id="{EEB2C6D8-0C14-F1D5-89FF-F1EF81F39284}"/>
                  </a:ext>
                </a:extLst>
              </p:cNvPr>
              <p:cNvSpPr/>
              <p:nvPr userDrawn="1"/>
            </p:nvSpPr>
            <p:spPr>
              <a:xfrm>
                <a:off x="4630639" y="2063330"/>
                <a:ext cx="2087857" cy="650240"/>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76B0"/>
                    </a:solidFill>
                  </a:rPr>
                  <a:t>evening</a:t>
                </a:r>
              </a:p>
            </p:txBody>
          </p:sp>
        </p:grpSp>
        <p:grpSp>
          <p:nvGrpSpPr>
            <p:cNvPr id="37" name="Group 36">
              <a:extLst>
                <a:ext uri="{FF2B5EF4-FFF2-40B4-BE49-F238E27FC236}">
                  <a16:creationId xmlns:a16="http://schemas.microsoft.com/office/drawing/2014/main" id="{77AEF0E6-0C46-F913-E72B-5B7B9B0633E6}"/>
                </a:ext>
              </a:extLst>
            </p:cNvPr>
            <p:cNvGrpSpPr/>
            <p:nvPr userDrawn="1"/>
          </p:nvGrpSpPr>
          <p:grpSpPr>
            <a:xfrm>
              <a:off x="6792869" y="2063330"/>
              <a:ext cx="2087857" cy="3688675"/>
              <a:chOff x="6763190" y="2063330"/>
              <a:chExt cx="2087857" cy="3688675"/>
            </a:xfrm>
          </p:grpSpPr>
          <p:sp>
            <p:nvSpPr>
              <p:cNvPr id="22" name="Rectangle: Rounded Corners 21">
                <a:extLst>
                  <a:ext uri="{FF2B5EF4-FFF2-40B4-BE49-F238E27FC236}">
                    <a16:creationId xmlns:a16="http://schemas.microsoft.com/office/drawing/2014/main" id="{1BB324E3-89FC-1F14-C6D4-1F3291622D2F}"/>
                  </a:ext>
                </a:extLst>
              </p:cNvPr>
              <p:cNvSpPr/>
              <p:nvPr userDrawn="1"/>
            </p:nvSpPr>
            <p:spPr>
              <a:xfrm>
                <a:off x="6807169" y="2661920"/>
                <a:ext cx="1999899" cy="3090085"/>
              </a:xfrm>
              <a:prstGeom prst="roundRect">
                <a:avLst>
                  <a:gd name="adj" fmla="val 3289"/>
                </a:avLst>
              </a:prstGeom>
              <a:blipFill>
                <a:blip r:embed="rId8"/>
                <a:stretch>
                  <a:fillRect l="-53204" t="-368" r="-8047" b="368"/>
                </a:stretch>
              </a:blipFill>
              <a:ln w="5715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7" name="Picture 26">
                <a:extLst>
                  <a:ext uri="{FF2B5EF4-FFF2-40B4-BE49-F238E27FC236}">
                    <a16:creationId xmlns:a16="http://schemas.microsoft.com/office/drawing/2014/main" id="{D710D7D4-2AF7-E188-B279-49561B58C46E}"/>
                  </a:ext>
                </a:extLst>
              </p:cNvPr>
              <p:cNvPicPr>
                <a:picLocks noChangeAspect="1"/>
              </p:cNvPicPr>
              <p:nvPr userDrawn="1"/>
            </p:nvPicPr>
            <p:blipFill>
              <a:blip r:embed="rId9" cstate="print">
                <a:extLst>
                  <a:ext uri="{28A0092B-C50C-407E-A947-70E740481C1C}">
                    <a14:useLocalDpi xmlns:a14="http://schemas.microsoft.com/office/drawing/2010/main" val="0"/>
                  </a:ext>
                </a:extLst>
              </a:blip>
              <a:srcRect/>
              <a:stretch/>
            </p:blipFill>
            <p:spPr>
              <a:xfrm>
                <a:off x="6926255" y="4495391"/>
                <a:ext cx="1793906" cy="1256614"/>
              </a:xfrm>
              <a:prstGeom prst="rect">
                <a:avLst/>
              </a:prstGeom>
            </p:spPr>
          </p:pic>
          <p:sp>
            <p:nvSpPr>
              <p:cNvPr id="32" name="Rectangle: Top Corners Rounded 31">
                <a:extLst>
                  <a:ext uri="{FF2B5EF4-FFF2-40B4-BE49-F238E27FC236}">
                    <a16:creationId xmlns:a16="http://schemas.microsoft.com/office/drawing/2014/main" id="{66064967-A1A6-D908-9957-2BDEFEAF0261}"/>
                  </a:ext>
                </a:extLst>
              </p:cNvPr>
              <p:cNvSpPr/>
              <p:nvPr userDrawn="1"/>
            </p:nvSpPr>
            <p:spPr>
              <a:xfrm>
                <a:off x="6763190" y="2063330"/>
                <a:ext cx="2087857" cy="650240"/>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76B0"/>
                    </a:solidFill>
                  </a:rPr>
                  <a:t>night</a:t>
                </a:r>
              </a:p>
            </p:txBody>
          </p:sp>
        </p:grpSp>
      </p:gr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457198" y="2930434"/>
            <a:ext cx="8220076" cy="3465604"/>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457200" y="438151"/>
            <a:ext cx="8220074" cy="2267631"/>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Twinkl"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Twinkl"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vl3pPr>
              <a:defRPr/>
            </a:lvl3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Rounded Rectangle 1"/>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2871759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ectangle 4">
            <a:hlinkClick r:id="rId3"/>
          </p:cNvPr>
          <p:cNvSpPr/>
          <p:nvPr userDrawn="1"/>
        </p:nvSpPr>
        <p:spPr>
          <a:xfrm>
            <a:off x="241934" y="6038563"/>
            <a:ext cx="8739505"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3961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4" r:id="rId1"/>
    <p:sldLayoutId id="2147483661" r:id="rId2"/>
    <p:sldLayoutId id="2147483663" r:id="rId3"/>
    <p:sldLayoutId id="2147483669" r:id="rId4"/>
    <p:sldLayoutId id="2147483666" r:id="rId5"/>
    <p:sldLayoutId id="2147483675"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6.xml"/><Relationship Id="rId6" Type="http://schemas.openxmlformats.org/officeDocument/2006/relationships/hyperlink" Target="https://www.twinkl.co.uk/resource/y1-measurement-planit-maths-steps-to-progression-overview-tp-n-2546483" TargetMode="External"/><Relationship Id="rId5" Type="http://schemas.openxmlformats.org/officeDocument/2006/relationships/image" Target="../media/image15.jpe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 Id="rId5" Type="http://schemas.openxmlformats.org/officeDocument/2006/relationships/image" Target="../media/image29.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 Id="rId5" Type="http://schemas.openxmlformats.org/officeDocument/2006/relationships/image" Target="../media/image33.png"/><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4.xml"/><Relationship Id="rId5" Type="http://schemas.openxmlformats.org/officeDocument/2006/relationships/image" Target="../media/image37.jpeg"/><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4.xml"/><Relationship Id="rId5" Type="http://schemas.openxmlformats.org/officeDocument/2006/relationships/image" Target="../media/image41.jpeg"/><Relationship Id="rId4" Type="http://schemas.openxmlformats.org/officeDocument/2006/relationships/image" Target="../media/image40.jpeg"/></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4.xml"/><Relationship Id="rId5" Type="http://schemas.openxmlformats.org/officeDocument/2006/relationships/image" Target="../media/image45.png"/><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456054" y="598675"/>
            <a:ext cx="8220075" cy="652462"/>
          </a:xfrm>
        </p:spPr>
        <p:txBody>
          <a:bodyPr>
            <a:normAutofit fontScale="90000"/>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20" name="Group 19">
            <a:extLst>
              <a:ext uri="{FF2B5EF4-FFF2-40B4-BE49-F238E27FC236}">
                <a16:creationId xmlns:a16="http://schemas.microsoft.com/office/drawing/2014/main" id="{FC2537E9-1F5C-419F-6AEE-0E405DA3BC49}"/>
              </a:ext>
            </a:extLst>
          </p:cNvPr>
          <p:cNvGrpSpPr/>
          <p:nvPr/>
        </p:nvGrpSpPr>
        <p:grpSpPr>
          <a:xfrm>
            <a:off x="767464" y="3777193"/>
            <a:ext cx="7609072" cy="2295228"/>
            <a:chOff x="743837" y="1344834"/>
            <a:chExt cx="7609072" cy="2295228"/>
          </a:xfrm>
        </p:grpSpPr>
        <p:sp>
          <p:nvSpPr>
            <p:cNvPr id="21" name="Rectangle 20">
              <a:extLst>
                <a:ext uri="{FF2B5EF4-FFF2-40B4-BE49-F238E27FC236}">
                  <a16:creationId xmlns:a16="http://schemas.microsoft.com/office/drawing/2014/main" id="{56B21F57-DA97-8DC1-5C4A-E334467E64A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22" name="Rectangle 21">
              <a:extLst>
                <a:ext uri="{FF2B5EF4-FFF2-40B4-BE49-F238E27FC236}">
                  <a16:creationId xmlns:a16="http://schemas.microsoft.com/office/drawing/2014/main" id="{5713B2BC-CBC6-BC48-0FFA-F24994096BB7}"/>
                </a:ext>
              </a:extLst>
            </p:cNvPr>
            <p:cNvSpPr/>
            <p:nvPr/>
          </p:nvSpPr>
          <p:spPr>
            <a:xfrm>
              <a:off x="755650" y="1618794"/>
              <a:ext cx="7597259"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3" name="Rectangle 22">
            <a:extLst>
              <a:ext uri="{FF2B5EF4-FFF2-40B4-BE49-F238E27FC236}">
                <a16:creationId xmlns:a16="http://schemas.microsoft.com/office/drawing/2014/main" id="{034DCA71-F2F3-17F9-A4E0-05A13DEE2C70}"/>
              </a:ext>
            </a:extLst>
          </p:cNvPr>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4" name="Group 23">
            <a:extLst>
              <a:ext uri="{FF2B5EF4-FFF2-40B4-BE49-F238E27FC236}">
                <a16:creationId xmlns:a16="http://schemas.microsoft.com/office/drawing/2014/main" id="{43C464D0-7D9C-BCB6-DDD5-B8F5CE399EB2}"/>
              </a:ext>
            </a:extLst>
          </p:cNvPr>
          <p:cNvGrpSpPr/>
          <p:nvPr/>
        </p:nvGrpSpPr>
        <p:grpSpPr>
          <a:xfrm>
            <a:off x="755650" y="1582075"/>
            <a:ext cx="7632700" cy="2002840"/>
            <a:chOff x="743836" y="1344834"/>
            <a:chExt cx="7632700" cy="2002840"/>
          </a:xfrm>
        </p:grpSpPr>
        <p:sp>
          <p:nvSpPr>
            <p:cNvPr id="25" name="Rectangle 24">
              <a:extLst>
                <a:ext uri="{FF2B5EF4-FFF2-40B4-BE49-F238E27FC236}">
                  <a16:creationId xmlns:a16="http://schemas.microsoft.com/office/drawing/2014/main" id="{D18C92B2-108D-D918-4E99-52BE48C87D19}"/>
                </a:ext>
              </a:extLst>
            </p:cNvPr>
            <p:cNvSpPr/>
            <p:nvPr/>
          </p:nvSpPr>
          <p:spPr>
            <a:xfrm>
              <a:off x="743836" y="1344834"/>
              <a:ext cx="2758491"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Displaying the Presentation</a:t>
              </a:r>
            </a:p>
          </p:txBody>
        </p:sp>
        <p:sp>
          <p:nvSpPr>
            <p:cNvPr id="26" name="Rectangle 25">
              <a:extLst>
                <a:ext uri="{FF2B5EF4-FFF2-40B4-BE49-F238E27FC236}">
                  <a16:creationId xmlns:a16="http://schemas.microsoft.com/office/drawing/2014/main" id="{5E955A17-F3D3-C67C-3A10-2E4146756A9A}"/>
                </a:ext>
              </a:extLst>
            </p:cNvPr>
            <p:cNvSpPr/>
            <p:nvPr/>
          </p:nvSpPr>
          <p:spPr>
            <a:xfrm>
              <a:off x="755650" y="1618794"/>
              <a:ext cx="7620886" cy="1728880"/>
            </a:xfrm>
            <a:prstGeom prst="rect">
              <a:avLst/>
            </a:prstGeom>
            <a:noFill/>
            <a:ln w="19050">
              <a:solidFill>
                <a:srgbClr val="18A0DB"/>
              </a:solidFill>
            </a:ln>
          </p:spPr>
          <p:txBody>
            <a:bodyPr wrap="square" lIns="216000" tIns="216000" rIns="216000" bIns="216000">
              <a:spAutoFit/>
            </a:bodyPr>
            <a:lstStyle/>
            <a:p>
              <a:pPr>
                <a:spcAft>
                  <a:spcPts val="600"/>
                </a:spcAft>
              </a:pPr>
              <a:r>
                <a:rPr lang="en-US" sz="1400" b="0" i="0" dirty="0">
                  <a:solidFill>
                    <a:srgbClr val="202124"/>
                  </a:solidFill>
                  <a:effectLst/>
                  <a:latin typeface="Roboto" panose="02000000000000000000" pitchFamily="2" charset="0"/>
                </a:rPr>
                <a:t>To ensure this presentation displays correctly: If you are a Mac user, the presentation may open in 'slide master' mode - to see all the content, click 'close slide master' and the presentation should display correctly. If you are using Google Drive, the presentation won't display correctly if you open it in Google Slides. If you have opened it in Google Slides, </a:t>
              </a:r>
              <a:br>
                <a:rPr lang="en-US" sz="1400" b="0" i="0" dirty="0">
                  <a:solidFill>
                    <a:srgbClr val="202124"/>
                  </a:solidFill>
                  <a:effectLst/>
                  <a:latin typeface="Roboto" panose="02000000000000000000" pitchFamily="2" charset="0"/>
                </a:rPr>
              </a:br>
              <a:r>
                <a:rPr lang="en-US" sz="1400" b="0" i="0" dirty="0">
                  <a:solidFill>
                    <a:srgbClr val="202124"/>
                  </a:solidFill>
                  <a:effectLst/>
                  <a:latin typeface="Roboto" panose="02000000000000000000" pitchFamily="2" charset="0"/>
                </a:rPr>
                <a:t>you will need to download it again from the Twinkl website and this time open it from </a:t>
              </a:r>
              <a:br>
                <a:rPr lang="en-US" sz="1400" b="0" i="0" dirty="0">
                  <a:solidFill>
                    <a:srgbClr val="202124"/>
                  </a:solidFill>
                  <a:effectLst/>
                  <a:latin typeface="Roboto" panose="02000000000000000000" pitchFamily="2" charset="0"/>
                </a:rPr>
              </a:br>
              <a:r>
                <a:rPr lang="en-US" sz="1400" b="0" i="0" dirty="0">
                  <a:solidFill>
                    <a:srgbClr val="202124"/>
                  </a:solidFill>
                  <a:effectLst/>
                  <a:latin typeface="Roboto" panose="02000000000000000000" pitchFamily="2" charset="0"/>
                </a:rPr>
                <a:t>your computer.</a:t>
              </a:r>
              <a:endParaRPr lang="en-GB" sz="1400" dirty="0">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27439097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7"/>
          <p:cNvSpPr>
            <a:spLocks noGrp="1"/>
          </p:cNvSpPr>
          <p:nvPr>
            <p:ph type="title" idx="4294967295"/>
          </p:nvPr>
        </p:nvSpPr>
        <p:spPr>
          <a:xfrm>
            <a:off x="539750" y="2359034"/>
            <a:ext cx="8064500" cy="655294"/>
          </a:xfrm>
        </p:spPr>
        <p:txBody>
          <a:bodyPr>
            <a:noAutofit/>
          </a:bodyPr>
          <a:lstStyle/>
          <a:p>
            <a:r>
              <a:rPr lang="en-GB" sz="4800" dirty="0">
                <a:solidFill>
                  <a:schemeClr val="bg1"/>
                </a:solidFill>
                <a:latin typeface="Roboto" panose="02000000000000000000" pitchFamily="2" charset="0"/>
                <a:cs typeface="Arial" panose="020B0604020202020204" pitchFamily="34" charset="0"/>
              </a:rPr>
              <a:t>Maths</a:t>
            </a:r>
          </a:p>
        </p:txBody>
      </p:sp>
      <p:sp>
        <p:nvSpPr>
          <p:cNvPr id="15" name="Text Placeholder 16"/>
          <p:cNvSpPr>
            <a:spLocks noGrp="1"/>
          </p:cNvSpPr>
          <p:nvPr>
            <p:ph type="body" sz="quarter" idx="4294967295"/>
          </p:nvPr>
        </p:nvSpPr>
        <p:spPr>
          <a:xfrm>
            <a:off x="1654969" y="3048333"/>
            <a:ext cx="5834062" cy="543989"/>
          </a:xfrm>
        </p:spPr>
        <p:txBody>
          <a:bodyPr anchor="ctr">
            <a:noAutofit/>
          </a:bodyPr>
          <a:lstStyle/>
          <a:p>
            <a:pPr marL="0" indent="0" algn="ctr">
              <a:buNone/>
            </a:pPr>
            <a:r>
              <a:rPr lang="en-GB" sz="2800" dirty="0">
                <a:solidFill>
                  <a:schemeClr val="bg1"/>
                </a:solidFill>
                <a:latin typeface="Roboto" panose="02000000000000000000" pitchFamily="2" charset="0"/>
                <a:cs typeface="Arial" panose="020B0604020202020204" pitchFamily="34" charset="0"/>
              </a:rPr>
              <a:t>Measurement</a:t>
            </a:r>
          </a:p>
        </p:txBody>
      </p:sp>
      <p:sp>
        <p:nvSpPr>
          <p:cNvPr id="16" name="TextBox 15"/>
          <p:cNvSpPr txBox="1"/>
          <p:nvPr/>
        </p:nvSpPr>
        <p:spPr>
          <a:xfrm>
            <a:off x="1721644" y="6464798"/>
            <a:ext cx="5715000" cy="174127"/>
          </a:xfrm>
          <a:prstGeom prst="rect">
            <a:avLst/>
          </a:prstGeom>
          <a:noFill/>
        </p:spPr>
        <p:txBody>
          <a:bodyPr wrap="square" lIns="0" tIns="0" rIns="0" bIns="0" rtlCol="0" anchor="ctr" anchorCtr="1">
            <a:noAutofit/>
          </a:bodyPr>
          <a:lstStyle/>
          <a:p>
            <a:pPr algn="ctr"/>
            <a:r>
              <a:rPr lang="en-GB" sz="800" dirty="0">
                <a:solidFill>
                  <a:schemeClr val="bg1"/>
                </a:solidFill>
                <a:latin typeface="Roboto" panose="02000000000000000000" pitchFamily="2" charset="0"/>
                <a:cs typeface="Arial" panose="020B0604020202020204" pitchFamily="34" charset="0"/>
              </a:rPr>
              <a:t>Maths | Time | Sequencing Events in Chronological Order | Lesson 2 of 2: Sequence Daily Events</a:t>
            </a:r>
          </a:p>
        </p:txBody>
      </p:sp>
    </p:spTree>
    <p:extLst>
      <p:ext uri="{BB962C8B-B14F-4D97-AF65-F5344CB8AC3E}">
        <p14:creationId xmlns:p14="http://schemas.microsoft.com/office/powerpoint/2010/main" val="2856248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a:extLst>
              <a:ext uri="{FF2B5EF4-FFF2-40B4-BE49-F238E27FC236}">
                <a16:creationId xmlns:a16="http://schemas.microsoft.com/office/drawing/2014/main" id="{D140A758-7675-41A3-8787-6A953E37AA4B}"/>
              </a:ext>
            </a:extLst>
          </p:cNvPr>
          <p:cNvSpPr/>
          <p:nvPr/>
        </p:nvSpPr>
        <p:spPr bwMode="auto">
          <a:xfrm>
            <a:off x="457200" y="438150"/>
            <a:ext cx="8220075" cy="5957888"/>
          </a:xfrm>
          <a:prstGeom prst="roundRect">
            <a:avLst>
              <a:gd name="adj" fmla="val 2649"/>
            </a:avLst>
          </a:prstGeom>
          <a:solidFill>
            <a:srgbClr val="002060">
              <a:alpha val="94902"/>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t> </a:t>
            </a:r>
          </a:p>
        </p:txBody>
      </p:sp>
      <p:sp>
        <p:nvSpPr>
          <p:cNvPr id="14339" name="Rectangle 16">
            <a:extLst>
              <a:ext uri="{FF2B5EF4-FFF2-40B4-BE49-F238E27FC236}">
                <a16:creationId xmlns:a16="http://schemas.microsoft.com/office/drawing/2014/main" id="{B71B4637-7F85-497A-A0EB-3C07826D5800}"/>
              </a:ext>
            </a:extLst>
          </p:cNvPr>
          <p:cNvSpPr>
            <a:spLocks noChangeArrowheads="1"/>
          </p:cNvSpPr>
          <p:nvPr/>
        </p:nvSpPr>
        <p:spPr bwMode="auto">
          <a:xfrm>
            <a:off x="766763" y="5443538"/>
            <a:ext cx="6369050"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solidFill>
                  <a:schemeClr val="bg1"/>
                </a:solidFill>
                <a:latin typeface="Roboto" panose="02000000000000000000" pitchFamily="2" charset="0"/>
                <a:ea typeface="Roboto" panose="02000000000000000000" pitchFamily="2" charset="0"/>
                <a:cs typeface="Roboto" panose="02000000000000000000" pitchFamily="2" charset="0"/>
              </a:rPr>
              <a:t>Twinkl PlanIt is our award-winning scheme of work with </a:t>
            </a:r>
            <a:br>
              <a:rPr lang="en-GB" altLang="en-US">
                <a:solidFill>
                  <a:schemeClr val="bg1"/>
                </a:solidFill>
                <a:latin typeface="Roboto" panose="02000000000000000000" pitchFamily="2" charset="0"/>
                <a:ea typeface="Roboto" panose="02000000000000000000" pitchFamily="2" charset="0"/>
                <a:cs typeface="Roboto" panose="02000000000000000000" pitchFamily="2" charset="0"/>
              </a:rPr>
            </a:br>
            <a:r>
              <a:rPr lang="en-GB" altLang="en-US">
                <a:solidFill>
                  <a:schemeClr val="bg1"/>
                </a:solidFill>
                <a:latin typeface="Roboto" panose="02000000000000000000" pitchFamily="2" charset="0"/>
                <a:ea typeface="Roboto" panose="02000000000000000000" pitchFamily="2" charset="0"/>
                <a:cs typeface="Roboto" panose="02000000000000000000" pitchFamily="2" charset="0"/>
              </a:rPr>
              <a:t>over 4000 resources.</a:t>
            </a:r>
          </a:p>
        </p:txBody>
      </p:sp>
      <p:pic>
        <p:nvPicPr>
          <p:cNvPr id="14340" name="Picture 20">
            <a:extLst>
              <a:ext uri="{FF2B5EF4-FFF2-40B4-BE49-F238E27FC236}">
                <a16:creationId xmlns:a16="http://schemas.microsoft.com/office/drawing/2014/main" id="{FAE2CA7C-C3A7-4013-84FB-D4503A85AD0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35813" y="5443538"/>
            <a:ext cx="125253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Rectangle 21">
            <a:extLst>
              <a:ext uri="{FF2B5EF4-FFF2-40B4-BE49-F238E27FC236}">
                <a16:creationId xmlns:a16="http://schemas.microsoft.com/office/drawing/2014/main" id="{C4974B0F-1094-40DF-A73A-C87B5CCA662B}"/>
              </a:ext>
            </a:extLst>
          </p:cNvPr>
          <p:cNvSpPr>
            <a:spLocks noChangeArrowheads="1"/>
          </p:cNvSpPr>
          <p:nvPr/>
        </p:nvSpPr>
        <p:spPr bwMode="auto">
          <a:xfrm rot="60000">
            <a:off x="476250" y="803275"/>
            <a:ext cx="8191500" cy="1081088"/>
          </a:xfrm>
          <a:prstGeom prst="rect">
            <a:avLst/>
          </a:prstGeom>
          <a:solidFill>
            <a:srgbClr val="00174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GB" altLang="en-US" sz="2800" b="1">
                <a:solidFill>
                  <a:schemeClr val="bg1"/>
                </a:solidFill>
                <a:latin typeface="Roboto" panose="02000000000000000000" pitchFamily="2" charset="0"/>
                <a:ea typeface="Roboto" panose="02000000000000000000" pitchFamily="2" charset="0"/>
                <a:cs typeface="Roboto" panose="02000000000000000000" pitchFamily="2" charset="0"/>
              </a:rPr>
              <a:t>Need a coherently planned sequence of lessons to complement this resource?</a:t>
            </a:r>
          </a:p>
        </p:txBody>
      </p:sp>
      <p:pic>
        <p:nvPicPr>
          <p:cNvPr id="5" name="Picture 4">
            <a:extLst>
              <a:ext uri="{FF2B5EF4-FFF2-40B4-BE49-F238E27FC236}">
                <a16:creationId xmlns:a16="http://schemas.microsoft.com/office/drawing/2014/main" id="{373DE2BE-5A11-4736-880F-91562A93B0E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172440">
            <a:off x="825626" y="2443905"/>
            <a:ext cx="3471611" cy="2414689"/>
          </a:xfrm>
          <a:prstGeom prst="rect">
            <a:avLst/>
          </a:prstGeom>
          <a:effectLst>
            <a:outerShdw blurRad="50800" dist="38100" dir="8100000" algn="tr" rotWithShape="0">
              <a:prstClr val="black">
                <a:alpha val="40000"/>
              </a:prstClr>
            </a:outerShdw>
          </a:effectLst>
        </p:spPr>
      </p:pic>
      <p:pic>
        <p:nvPicPr>
          <p:cNvPr id="4" name="Picture 3">
            <a:extLst>
              <a:ext uri="{FF2B5EF4-FFF2-40B4-BE49-F238E27FC236}">
                <a16:creationId xmlns:a16="http://schemas.microsoft.com/office/drawing/2014/main" id="{BCFFAC8C-0C69-43A1-8F2E-C699D5995D3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842873" y="2293079"/>
            <a:ext cx="3469366" cy="2413128"/>
          </a:xfrm>
          <a:prstGeom prst="rect">
            <a:avLst/>
          </a:prstGeom>
          <a:effectLst>
            <a:outerShdw blurRad="50800" dist="38100" dir="8100000" algn="tr" rotWithShape="0">
              <a:prstClr val="black">
                <a:alpha val="40000"/>
              </a:prstClr>
            </a:outerShdw>
          </a:effectLst>
        </p:spPr>
      </p:pic>
      <p:pic>
        <p:nvPicPr>
          <p:cNvPr id="3" name="Picture 2">
            <a:extLst>
              <a:ext uri="{FF2B5EF4-FFF2-40B4-BE49-F238E27FC236}">
                <a16:creationId xmlns:a16="http://schemas.microsoft.com/office/drawing/2014/main" id="{F01AC2B0-ADA4-4B5F-AC78-0E8148FF40D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rot="210412">
            <a:off x="4916613" y="2443905"/>
            <a:ext cx="3471611" cy="2414689"/>
          </a:xfrm>
          <a:prstGeom prst="rect">
            <a:avLst/>
          </a:prstGeom>
          <a:effectLst>
            <a:outerShdw blurRad="50800" dist="38100" dir="8100000" algn="tr" rotWithShape="0">
              <a:prstClr val="black">
                <a:alpha val="40000"/>
              </a:prstClr>
            </a:outerShdw>
          </a:effectLst>
        </p:spPr>
      </p:pic>
      <p:sp>
        <p:nvSpPr>
          <p:cNvPr id="14345" name="Rectangle 15">
            <a:extLst>
              <a:ext uri="{FF2B5EF4-FFF2-40B4-BE49-F238E27FC236}">
                <a16:creationId xmlns:a16="http://schemas.microsoft.com/office/drawing/2014/main" id="{8132F84C-5AC0-4E58-94FD-AC0D13F6F3C8}"/>
              </a:ext>
            </a:extLst>
          </p:cNvPr>
          <p:cNvSpPr>
            <a:spLocks noChangeArrowheads="1"/>
          </p:cNvSpPr>
          <p:nvPr/>
        </p:nvSpPr>
        <p:spPr bwMode="auto">
          <a:xfrm rot="-60000">
            <a:off x="620713" y="4692928"/>
            <a:ext cx="7902575" cy="369332"/>
          </a:xfrm>
          <a:prstGeom prst="rect">
            <a:avLst/>
          </a:prstGeom>
          <a:solidFill>
            <a:schemeClr val="bg1"/>
          </a:solidFill>
          <a:ln w="28575">
            <a:solidFill>
              <a:srgbClr val="002060"/>
            </a:solidFill>
            <a:miter lim="800000"/>
            <a:headEnd/>
            <a:tailEnd/>
          </a:ln>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GB" altLang="en-US" b="1" dirty="0">
                <a:solidFill>
                  <a:srgbClr val="002060"/>
                </a:solidFill>
                <a:latin typeface="Roboto" panose="02000000000000000000" pitchFamily="2" charset="0"/>
                <a:ea typeface="Roboto" panose="02000000000000000000" pitchFamily="2" charset="0"/>
                <a:cs typeface="Roboto" panose="02000000000000000000" pitchFamily="2" charset="0"/>
              </a:rPr>
              <a:t>See our </a:t>
            </a:r>
            <a:r>
              <a:rPr lang="en-GB" altLang="en-US" b="1" dirty="0">
                <a:solidFill>
                  <a:srgbClr val="002060"/>
                </a:solidFill>
                <a:latin typeface="Roboto" panose="02000000000000000000" pitchFamily="2" charset="0"/>
                <a:ea typeface="Roboto" panose="02000000000000000000" pitchFamily="2" charset="0"/>
                <a:cs typeface="Roboto" panose="02000000000000000000" pitchFamily="2" charset="0"/>
                <a:hlinkClick r:id="rId6"/>
              </a:rPr>
              <a:t>Measurement Steps to Progression </a:t>
            </a:r>
            <a:r>
              <a:rPr lang="en-GB" altLang="en-US" b="1" dirty="0">
                <a:solidFill>
                  <a:srgbClr val="002060"/>
                </a:solidFill>
                <a:latin typeface="Roboto" panose="02000000000000000000" pitchFamily="2" charset="0"/>
                <a:ea typeface="Roboto" panose="02000000000000000000" pitchFamily="2" charset="0"/>
                <a:cs typeface="Roboto" panose="02000000000000000000" pitchFamily="2" charset="0"/>
              </a:rPr>
              <a:t>document.</a:t>
            </a:r>
          </a:p>
        </p:txBody>
      </p:sp>
      <p:sp>
        <p:nvSpPr>
          <p:cNvPr id="18" name="Rounded Rectangle 17">
            <a:extLst>
              <a:ext uri="{FF2B5EF4-FFF2-40B4-BE49-F238E27FC236}">
                <a16:creationId xmlns:a16="http://schemas.microsoft.com/office/drawing/2014/main" id="{3680D355-698C-4676-B553-0B2094F7DF40}"/>
              </a:ext>
            </a:extLst>
          </p:cNvPr>
          <p:cNvSpPr/>
          <p:nvPr/>
        </p:nvSpPr>
        <p:spPr bwMode="auto">
          <a:xfrm>
            <a:off x="457200" y="438150"/>
            <a:ext cx="8220075" cy="5957888"/>
          </a:xfrm>
          <a:prstGeom prst="roundRect">
            <a:avLst>
              <a:gd name="adj" fmla="val 2649"/>
            </a:avLst>
          </a:prstGeom>
          <a:no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8265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Twinkl" panose="02000603050000020003" pitchFamily="50" charset="0"/>
                <a:ea typeface="+mj-ea"/>
                <a:cs typeface="+mj-cs"/>
              </a:defRPr>
            </a:lvl1pPr>
          </a:lstStyle>
          <a:p>
            <a:r>
              <a:rPr lang="en-US" sz="2400" dirty="0">
                <a:latin typeface="+mj-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Twinkl" panose="02000603050000020003" pitchFamily="50" charset="0"/>
                <a:ea typeface="+mj-ea"/>
                <a:cs typeface="+mj-cs"/>
              </a:defRPr>
            </a:lvl1pPr>
          </a:lstStyle>
          <a:p>
            <a:r>
              <a:rPr lang="en-US" sz="2400" dirty="0">
                <a:latin typeface="+mj-lt"/>
              </a:rPr>
              <a:t>Aim</a:t>
            </a:r>
          </a:p>
        </p:txBody>
      </p:sp>
      <p:sp>
        <p:nvSpPr>
          <p:cNvPr id="16" name="Content Placeholder 15"/>
          <p:cNvSpPr>
            <a:spLocks noGrp="1"/>
          </p:cNvSpPr>
          <p:nvPr>
            <p:ph idx="1"/>
          </p:nvPr>
        </p:nvSpPr>
        <p:spPr>
          <a:xfrm>
            <a:off x="628650" y="1096587"/>
            <a:ext cx="7886700" cy="1409700"/>
          </a:xfrm>
        </p:spPr>
        <p:txBody>
          <a:bodyPr>
            <a:normAutofit/>
          </a:bodyPr>
          <a:lstStyle/>
          <a:p>
            <a:r>
              <a:rPr lang="en-GB" dirty="0">
                <a:latin typeface="+mj-lt"/>
              </a:rPr>
              <a:t>To sequence and describe the order of daily events.</a:t>
            </a:r>
          </a:p>
        </p:txBody>
      </p:sp>
      <p:sp>
        <p:nvSpPr>
          <p:cNvPr id="20" name="Content Placeholder 15"/>
          <p:cNvSpPr txBox="1">
            <a:spLocks/>
          </p:cNvSpPr>
          <p:nvPr/>
        </p:nvSpPr>
        <p:spPr>
          <a:xfrm>
            <a:off x="628650" y="3435630"/>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rtl="0">
              <a:lnSpc>
                <a:spcPct val="100000"/>
              </a:lnSpc>
              <a:spcBef>
                <a:spcPts val="1000"/>
              </a:spcBef>
              <a:spcAft>
                <a:spcPts val="0"/>
              </a:spcAft>
              <a:buClr>
                <a:srgbClr val="1C1C1C"/>
              </a:buClr>
              <a:buSzPts val="1800"/>
              <a:buFont typeface="Arial"/>
              <a:buChar char="•"/>
            </a:pPr>
            <a:r>
              <a:rPr lang="en-GB" b="0" i="0" u="none" dirty="0">
                <a:solidFill>
                  <a:srgbClr val="1C1C1C"/>
                </a:solidFill>
                <a:latin typeface="+mj-lt"/>
                <a:ea typeface="Arial"/>
                <a:cs typeface="Arial"/>
                <a:sym typeface="Arial"/>
              </a:rPr>
              <a:t>I can match events with times of the day. </a:t>
            </a:r>
          </a:p>
          <a:p>
            <a:pPr marL="228600" marR="0" lvl="0" indent="-228600" algn="l" rtl="0">
              <a:lnSpc>
                <a:spcPct val="100000"/>
              </a:lnSpc>
              <a:spcBef>
                <a:spcPts val="1000"/>
              </a:spcBef>
              <a:spcAft>
                <a:spcPts val="0"/>
              </a:spcAft>
              <a:buClr>
                <a:srgbClr val="1C1C1C"/>
              </a:buClr>
              <a:buSzPts val="1800"/>
              <a:buFont typeface="Arial"/>
              <a:buChar char="•"/>
            </a:pPr>
            <a:r>
              <a:rPr lang="en-GB" b="0" i="0" u="none" dirty="0">
                <a:solidFill>
                  <a:srgbClr val="1C1C1C"/>
                </a:solidFill>
                <a:latin typeface="+mj-lt"/>
                <a:ea typeface="Arial"/>
                <a:cs typeface="Arial"/>
                <a:sym typeface="Arial"/>
              </a:rPr>
              <a:t>I can sequence pictures to show the order of daily events.</a:t>
            </a:r>
          </a:p>
          <a:p>
            <a:pPr marL="228600" marR="0" lvl="0" indent="-228600" algn="l" rtl="0">
              <a:lnSpc>
                <a:spcPct val="100000"/>
              </a:lnSpc>
              <a:spcBef>
                <a:spcPts val="1000"/>
              </a:spcBef>
              <a:spcAft>
                <a:spcPts val="0"/>
              </a:spcAft>
              <a:buClr>
                <a:srgbClr val="1C1C1C"/>
              </a:buClr>
              <a:buSzPts val="1800"/>
              <a:buFont typeface="Arial"/>
              <a:buChar char="•"/>
            </a:pPr>
            <a:r>
              <a:rPr lang="en-GB" b="0" i="0" u="none" dirty="0">
                <a:solidFill>
                  <a:srgbClr val="1C1C1C"/>
                </a:solidFill>
                <a:latin typeface="+mj-lt"/>
                <a:ea typeface="Arial"/>
                <a:cs typeface="Arial"/>
                <a:sym typeface="Arial"/>
              </a:rPr>
              <a:t>I can use sequencing words to describe the order of daily events.</a:t>
            </a:r>
          </a:p>
          <a:p>
            <a:pPr marL="228600" marR="0" lvl="0" indent="-228600" algn="l" rtl="0">
              <a:lnSpc>
                <a:spcPct val="100000"/>
              </a:lnSpc>
              <a:spcBef>
                <a:spcPts val="1000"/>
              </a:spcBef>
              <a:spcAft>
                <a:spcPts val="0"/>
              </a:spcAft>
              <a:buClr>
                <a:srgbClr val="1C1C1C"/>
              </a:buClr>
              <a:buSzPts val="1800"/>
              <a:buFont typeface="Arial"/>
              <a:buChar char="•"/>
            </a:pPr>
            <a:r>
              <a:rPr lang="en-GB" b="0" i="0" u="none" dirty="0">
                <a:solidFill>
                  <a:srgbClr val="1C1C1C"/>
                </a:solidFill>
                <a:latin typeface="+mj-lt"/>
                <a:ea typeface="Arial"/>
                <a:cs typeface="Arial"/>
                <a:sym typeface="Arial"/>
              </a:rPr>
              <a:t>I can complete challenges relating to the sequence of daily events. </a:t>
            </a:r>
          </a:p>
        </p:txBody>
      </p:sp>
    </p:spTree>
    <p:extLst>
      <p:ext uri="{BB962C8B-B14F-4D97-AF65-F5344CB8AC3E}">
        <p14:creationId xmlns:p14="http://schemas.microsoft.com/office/powerpoint/2010/main" val="603422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A4719078-B72B-A317-9EB6-236ADA22D9D8}"/>
              </a:ext>
            </a:extLst>
          </p:cNvPr>
          <p:cNvPicPr>
            <a:picLocks noChangeAspect="1"/>
          </p:cNvPicPr>
          <p:nvPr/>
        </p:nvPicPr>
        <p:blipFill>
          <a:blip r:embed="rId2">
            <a:alphaModFix amt="50000"/>
          </a:blip>
          <a:stretch>
            <a:fillRect/>
          </a:stretch>
        </p:blipFill>
        <p:spPr>
          <a:xfrm>
            <a:off x="847550" y="2594972"/>
            <a:ext cx="3237257" cy="3231160"/>
          </a:xfrm>
          <a:prstGeom prst="rect">
            <a:avLst/>
          </a:prstGeom>
        </p:spPr>
      </p:pic>
      <p:grpSp>
        <p:nvGrpSpPr>
          <p:cNvPr id="12" name="Group 11">
            <a:extLst>
              <a:ext uri="{FF2B5EF4-FFF2-40B4-BE49-F238E27FC236}">
                <a16:creationId xmlns:a16="http://schemas.microsoft.com/office/drawing/2014/main" id="{19F54B6D-929A-862D-53EE-C5798CD17290}"/>
              </a:ext>
            </a:extLst>
          </p:cNvPr>
          <p:cNvGrpSpPr/>
          <p:nvPr/>
        </p:nvGrpSpPr>
        <p:grpSpPr>
          <a:xfrm>
            <a:off x="4523412" y="2298781"/>
            <a:ext cx="4101044" cy="1247059"/>
            <a:chOff x="4523412" y="2024461"/>
            <a:chExt cx="4101044" cy="1247059"/>
          </a:xfrm>
        </p:grpSpPr>
        <p:sp>
          <p:nvSpPr>
            <p:cNvPr id="9" name="Rectangle: Rounded Corners 8">
              <a:extLst>
                <a:ext uri="{FF2B5EF4-FFF2-40B4-BE49-F238E27FC236}">
                  <a16:creationId xmlns:a16="http://schemas.microsoft.com/office/drawing/2014/main" id="{F097AB1D-16DA-0C6B-924D-55CCAE7F8EE2}"/>
                </a:ext>
              </a:extLst>
            </p:cNvPr>
            <p:cNvSpPr/>
            <p:nvPr/>
          </p:nvSpPr>
          <p:spPr>
            <a:xfrm>
              <a:off x="4523412" y="2438400"/>
              <a:ext cx="4101043" cy="579120"/>
            </a:xfrm>
            <a:prstGeom prst="round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Here are some ideas</a:t>
              </a:r>
            </a:p>
          </p:txBody>
        </p:sp>
        <p:sp>
          <p:nvSpPr>
            <p:cNvPr id="10" name="Rectangle 9">
              <a:extLst>
                <a:ext uri="{FF2B5EF4-FFF2-40B4-BE49-F238E27FC236}">
                  <a16:creationId xmlns:a16="http://schemas.microsoft.com/office/drawing/2014/main" id="{83F68500-7A72-BE28-6360-DAF4DF54FE16}"/>
                </a:ext>
              </a:extLst>
            </p:cNvPr>
            <p:cNvSpPr/>
            <p:nvPr/>
          </p:nvSpPr>
          <p:spPr>
            <a:xfrm>
              <a:off x="8510156" y="2024461"/>
              <a:ext cx="114300" cy="1247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893620"/>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This lunch box is empty.</a:t>
            </a:r>
          </a:p>
          <a:p>
            <a:pPr algn="ctr"/>
            <a:r>
              <a:rPr lang="en-GB" sz="2000" dirty="0">
                <a:solidFill>
                  <a:schemeClr val="tx1"/>
                </a:solidFill>
              </a:rPr>
              <a:t>What could have happened </a:t>
            </a:r>
            <a:r>
              <a:rPr lang="en-GB" sz="2000" b="1" dirty="0">
                <a:solidFill>
                  <a:schemeClr val="tx1"/>
                </a:solidFill>
              </a:rPr>
              <a:t>before</a:t>
            </a:r>
            <a:r>
              <a:rPr lang="en-GB" sz="2000" dirty="0">
                <a:solidFill>
                  <a:schemeClr val="tx1"/>
                </a:solidFill>
              </a:rPr>
              <a:t> this picture?</a:t>
            </a:r>
          </a:p>
        </p:txBody>
      </p:sp>
      <p:sp>
        <p:nvSpPr>
          <p:cNvPr id="16" name="Rounded Rectangle 15"/>
          <p:cNvSpPr>
            <a:spLocks noChangeAspect="1"/>
          </p:cNvSpPr>
          <p:nvPr/>
        </p:nvSpPr>
        <p:spPr>
          <a:xfrm>
            <a:off x="431799" y="-107461"/>
            <a:ext cx="1568451"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Remember It</a:t>
            </a:r>
          </a:p>
          <a:p>
            <a:pPr algn="ctr"/>
            <a:endParaRPr lang="en-GB" dirty="0"/>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B10D5924-E6CC-3DF9-E6D2-382AA6E2B8D2}"/>
              </a:ext>
            </a:extLst>
          </p:cNvPr>
          <p:cNvSpPr txBox="1"/>
          <p:nvPr/>
        </p:nvSpPr>
        <p:spPr>
          <a:xfrm>
            <a:off x="606689" y="1624351"/>
            <a:ext cx="7876310" cy="400110"/>
          </a:xfrm>
          <a:prstGeom prst="rect">
            <a:avLst/>
          </a:prstGeom>
          <a:noFill/>
        </p:spPr>
        <p:txBody>
          <a:bodyPr wrap="square" rtlCol="0">
            <a:spAutoFit/>
          </a:bodyPr>
          <a:lstStyle/>
          <a:p>
            <a:pPr algn="ctr"/>
            <a:r>
              <a:rPr lang="en-GB" sz="2000" dirty="0"/>
              <a:t>Is there more than one possibility?</a:t>
            </a:r>
          </a:p>
        </p:txBody>
      </p:sp>
      <p:pic>
        <p:nvPicPr>
          <p:cNvPr id="4" name="Picture 3" descr="A picture containing light&#10;&#10;Description automatically generated">
            <a:extLst>
              <a:ext uri="{FF2B5EF4-FFF2-40B4-BE49-F238E27FC236}">
                <a16:creationId xmlns:a16="http://schemas.microsoft.com/office/drawing/2014/main" id="{C2EC79A5-0DCF-CF8E-A2E8-58A70D3DA0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153" y="2711144"/>
            <a:ext cx="2698053" cy="2857500"/>
          </a:xfrm>
          <a:prstGeom prst="rect">
            <a:avLst/>
          </a:prstGeom>
        </p:spPr>
      </p:pic>
      <p:grpSp>
        <p:nvGrpSpPr>
          <p:cNvPr id="22" name="Group 21">
            <a:extLst>
              <a:ext uri="{FF2B5EF4-FFF2-40B4-BE49-F238E27FC236}">
                <a16:creationId xmlns:a16="http://schemas.microsoft.com/office/drawing/2014/main" id="{6A684AE0-7BB5-FA36-0041-6B43E9F51F11}"/>
              </a:ext>
            </a:extLst>
          </p:cNvPr>
          <p:cNvGrpSpPr/>
          <p:nvPr/>
        </p:nvGrpSpPr>
        <p:grpSpPr>
          <a:xfrm>
            <a:off x="4572000" y="3545840"/>
            <a:ext cx="3584864" cy="1631216"/>
            <a:chOff x="4572000" y="3271520"/>
            <a:chExt cx="3584864" cy="1631216"/>
          </a:xfrm>
        </p:grpSpPr>
        <p:sp>
          <p:nvSpPr>
            <p:cNvPr id="13" name="TextBox 12">
              <a:extLst>
                <a:ext uri="{FF2B5EF4-FFF2-40B4-BE49-F238E27FC236}">
                  <a16:creationId xmlns:a16="http://schemas.microsoft.com/office/drawing/2014/main" id="{AB6C2C68-57E6-1C86-299D-F34D1528AFC7}"/>
                </a:ext>
              </a:extLst>
            </p:cNvPr>
            <p:cNvSpPr txBox="1"/>
            <p:nvPr/>
          </p:nvSpPr>
          <p:spPr>
            <a:xfrm>
              <a:off x="4572000" y="3271520"/>
              <a:ext cx="3584864" cy="1631216"/>
            </a:xfrm>
            <a:prstGeom prst="rect">
              <a:avLst/>
            </a:prstGeom>
            <a:noFill/>
          </p:spPr>
          <p:txBody>
            <a:bodyPr wrap="square" rtlCol="0">
              <a:spAutoFit/>
            </a:bodyPr>
            <a:lstStyle/>
            <a:p>
              <a:pPr marL="342900" indent="-342900">
                <a:buFont typeface="Arial" panose="020B0604020202020204" pitchFamily="34" charset="0"/>
                <a:buChar char="•"/>
              </a:pPr>
              <a:r>
                <a:rPr lang="en-GB" sz="2000" dirty="0"/>
                <a:t>The box is empty because the food has been eaten.</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The box is empty because it hasn’t been packed yet.</a:t>
              </a:r>
            </a:p>
          </p:txBody>
        </p:sp>
        <p:sp>
          <p:nvSpPr>
            <p:cNvPr id="15" name="Oval 14">
              <a:extLst>
                <a:ext uri="{FF2B5EF4-FFF2-40B4-BE49-F238E27FC236}">
                  <a16:creationId xmlns:a16="http://schemas.microsoft.com/office/drawing/2014/main" id="{86D385FB-1CB4-1ED5-552A-FA1DFDFA5456}"/>
                </a:ext>
              </a:extLst>
            </p:cNvPr>
            <p:cNvSpPr/>
            <p:nvPr/>
          </p:nvSpPr>
          <p:spPr>
            <a:xfrm>
              <a:off x="4572000" y="3367577"/>
              <a:ext cx="213360" cy="213360"/>
            </a:xfrm>
            <a:prstGeom prst="ellipse">
              <a:avLst/>
            </a:prstGeom>
            <a:solidFill>
              <a:srgbClr val="EDBCD9"/>
            </a:solidFill>
            <a:ln w="28575">
              <a:solidFill>
                <a:srgbClr val="00A8E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4C87451B-F072-F969-F8EA-F93737D8B59B}"/>
                </a:ext>
              </a:extLst>
            </p:cNvPr>
            <p:cNvSpPr/>
            <p:nvPr/>
          </p:nvSpPr>
          <p:spPr>
            <a:xfrm>
              <a:off x="4572000" y="4279741"/>
              <a:ext cx="213360" cy="213360"/>
            </a:xfrm>
            <a:prstGeom prst="ellipse">
              <a:avLst/>
            </a:prstGeom>
            <a:solidFill>
              <a:srgbClr val="EDBCD9"/>
            </a:solidFill>
            <a:ln w="28575">
              <a:solidFill>
                <a:srgbClr val="00A8E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4958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1000"/>
                                        <p:tgtEl>
                                          <p:spTgt spid="12"/>
                                        </p:tgtEl>
                                      </p:cBhvr>
                                    </p:animEffect>
                                  </p:childTnLst>
                                </p:cTn>
                              </p:par>
                              <p:par>
                                <p:cTn id="17" presetID="10" presetClass="entr" presetSubtype="0" fill="hold" nodeType="withEffect">
                                  <p:stCondLst>
                                    <p:cond delay="5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893620"/>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What could have happened </a:t>
            </a:r>
            <a:r>
              <a:rPr lang="en-GB" sz="2000" b="1" dirty="0">
                <a:solidFill>
                  <a:schemeClr val="tx1"/>
                </a:solidFill>
              </a:rPr>
              <a:t>after</a:t>
            </a:r>
            <a:r>
              <a:rPr lang="en-GB" sz="2000" dirty="0">
                <a:solidFill>
                  <a:schemeClr val="tx1"/>
                </a:solidFill>
              </a:rPr>
              <a:t> this picture?</a:t>
            </a:r>
          </a:p>
          <a:p>
            <a:pPr algn="ctr"/>
            <a:r>
              <a:rPr lang="en-GB" sz="2000" dirty="0">
                <a:solidFill>
                  <a:schemeClr val="tx1"/>
                </a:solidFill>
              </a:rPr>
              <a:t>Share your ideas with a learning partner.</a:t>
            </a:r>
          </a:p>
        </p:txBody>
      </p:sp>
      <p:sp>
        <p:nvSpPr>
          <p:cNvPr id="16" name="Rounded Rectangle 15"/>
          <p:cNvSpPr>
            <a:spLocks noChangeAspect="1"/>
          </p:cNvSpPr>
          <p:nvPr/>
        </p:nvSpPr>
        <p:spPr>
          <a:xfrm>
            <a:off x="431799" y="-107461"/>
            <a:ext cx="1568451"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Remember It</a:t>
            </a:r>
          </a:p>
          <a:p>
            <a:pPr algn="ctr"/>
            <a:endParaRPr lang="en-GB" dirty="0"/>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B8057311-A9DD-2062-215A-93491C548F9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2374" y="1538668"/>
            <a:ext cx="6479251" cy="4581578"/>
          </a:xfrm>
          <a:prstGeom prst="rect">
            <a:avLst/>
          </a:prstGeom>
        </p:spPr>
      </p:pic>
    </p:spTree>
    <p:extLst>
      <p:ext uri="{BB962C8B-B14F-4D97-AF65-F5344CB8AC3E}">
        <p14:creationId xmlns:p14="http://schemas.microsoft.com/office/powerpoint/2010/main" val="2327368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A day can be split into 4 parts.</a:t>
            </a: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799" y="-107461"/>
            <a:ext cx="1968501"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Parts of the Day</a:t>
            </a:r>
          </a:p>
          <a:p>
            <a:pPr algn="ctr"/>
            <a:endParaRPr lang="en-GB" dirty="0"/>
          </a:p>
        </p:txBody>
      </p:sp>
      <p:sp>
        <p:nvSpPr>
          <p:cNvPr id="56" name="Rectangle: Rounded Corners 55">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3" name="Rectangle: Top Corners Rounded 62">
            <a:extLst>
              <a:ext uri="{FF2B5EF4-FFF2-40B4-BE49-F238E27FC236}">
                <a16:creationId xmlns:a16="http://schemas.microsoft.com/office/drawing/2014/main" id="{9F44E53A-ADAC-75D2-6526-4387D44A93FD}"/>
              </a:ext>
            </a:extLst>
          </p:cNvPr>
          <p:cNvSpPr/>
          <p:nvPr/>
        </p:nvSpPr>
        <p:spPr>
          <a:xfrm>
            <a:off x="605840" y="554712"/>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What can you tell me about the morning?</a:t>
            </a:r>
            <a:endParaRPr lang="en-GB" sz="2000" dirty="0">
              <a:solidFill>
                <a:schemeClr val="tx1"/>
              </a:solidFill>
            </a:endParaRPr>
          </a:p>
        </p:txBody>
      </p:sp>
      <p:grpSp>
        <p:nvGrpSpPr>
          <p:cNvPr id="12" name="Group 11">
            <a:extLst>
              <a:ext uri="{FF2B5EF4-FFF2-40B4-BE49-F238E27FC236}">
                <a16:creationId xmlns:a16="http://schemas.microsoft.com/office/drawing/2014/main" id="{B71F6859-CBEC-ECBD-F2A7-80B31E712EF9}"/>
              </a:ext>
            </a:extLst>
          </p:cNvPr>
          <p:cNvGrpSpPr/>
          <p:nvPr/>
        </p:nvGrpSpPr>
        <p:grpSpPr>
          <a:xfrm>
            <a:off x="863077" y="1839577"/>
            <a:ext cx="7388992" cy="3771128"/>
            <a:chOff x="863077" y="1839577"/>
            <a:chExt cx="7388992" cy="3771128"/>
          </a:xfrm>
        </p:grpSpPr>
        <p:pic>
          <p:nvPicPr>
            <p:cNvPr id="9" name="Picture 8">
              <a:extLst>
                <a:ext uri="{FF2B5EF4-FFF2-40B4-BE49-F238E27FC236}">
                  <a16:creationId xmlns:a16="http://schemas.microsoft.com/office/drawing/2014/main" id="{F88E3DEA-6886-EEA0-F716-DA6A6014100D}"/>
                </a:ext>
              </a:extLst>
            </p:cNvPr>
            <p:cNvPicPr>
              <a:picLocks noChangeAspect="1"/>
            </p:cNvPicPr>
            <p:nvPr/>
          </p:nvPicPr>
          <p:blipFill>
            <a:blip r:embed="rId2">
              <a:alphaModFix amt="50000"/>
            </a:blip>
            <a:stretch>
              <a:fillRect/>
            </a:stretch>
          </p:blipFill>
          <p:spPr>
            <a:xfrm>
              <a:off x="863077" y="1843050"/>
              <a:ext cx="7388992" cy="3767655"/>
            </a:xfrm>
            <a:prstGeom prst="rect">
              <a:avLst/>
            </a:prstGeom>
          </p:spPr>
        </p:pic>
        <p:sp>
          <p:nvSpPr>
            <p:cNvPr id="5" name="Rectangle: Rounded Corners 4">
              <a:extLst>
                <a:ext uri="{FF2B5EF4-FFF2-40B4-BE49-F238E27FC236}">
                  <a16:creationId xmlns:a16="http://schemas.microsoft.com/office/drawing/2014/main" id="{63E4291C-9809-C81D-ECFA-909608D8F0FD}"/>
                </a:ext>
              </a:extLst>
            </p:cNvPr>
            <p:cNvSpPr/>
            <p:nvPr/>
          </p:nvSpPr>
          <p:spPr>
            <a:xfrm>
              <a:off x="864775" y="1839577"/>
              <a:ext cx="7387294" cy="3771128"/>
            </a:xfrm>
            <a:prstGeom prst="roundRect">
              <a:avLst>
                <a:gd name="adj" fmla="val 3289"/>
              </a:avLst>
            </a:prstGeom>
            <a:no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4BBE5916-4272-DFC4-472B-A81F89A34644}"/>
                </a:ext>
              </a:extLst>
            </p:cNvPr>
            <p:cNvSpPr txBox="1"/>
            <p:nvPr/>
          </p:nvSpPr>
          <p:spPr>
            <a:xfrm>
              <a:off x="2708453" y="2940589"/>
              <a:ext cx="3698240" cy="1323439"/>
            </a:xfrm>
            <a:prstGeom prst="rect">
              <a:avLst/>
            </a:prstGeom>
            <a:noFill/>
          </p:spPr>
          <p:txBody>
            <a:bodyPr wrap="square" rtlCol="0">
              <a:spAutoFit/>
            </a:bodyPr>
            <a:lstStyle/>
            <a:p>
              <a:pPr algn="ctr"/>
              <a:r>
                <a:rPr lang="en-GB" sz="8000" b="1" dirty="0"/>
                <a:t>Day</a:t>
              </a:r>
            </a:p>
          </p:txBody>
        </p:sp>
      </p:grpSp>
      <p:sp>
        <p:nvSpPr>
          <p:cNvPr id="34" name="Rectangle: Rounded Corners 33">
            <a:extLst>
              <a:ext uri="{FF2B5EF4-FFF2-40B4-BE49-F238E27FC236}">
                <a16:creationId xmlns:a16="http://schemas.microsoft.com/office/drawing/2014/main" id="{76B53C84-5FF7-AD8B-A261-773FAA0EA90E}"/>
              </a:ext>
            </a:extLst>
          </p:cNvPr>
          <p:cNvSpPr/>
          <p:nvPr/>
        </p:nvSpPr>
        <p:spPr>
          <a:xfrm>
            <a:off x="696190" y="1808404"/>
            <a:ext cx="1822313" cy="3767655"/>
          </a:xfrm>
          <a:prstGeom prst="roundRect">
            <a:avLst>
              <a:gd name="adj" fmla="val 3289"/>
            </a:avLst>
          </a:prstGeom>
          <a:blipFill>
            <a:blip r:embed="rId3"/>
            <a:stretch>
              <a:fillRect l="-70533" t="184" r="-99" b="-1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4" name="Rectangle: Top Corners Rounded 63">
            <a:extLst>
              <a:ext uri="{FF2B5EF4-FFF2-40B4-BE49-F238E27FC236}">
                <a16:creationId xmlns:a16="http://schemas.microsoft.com/office/drawing/2014/main" id="{1C47C7F3-03A6-ADF2-5A7D-6D4D6E60D60A}"/>
              </a:ext>
            </a:extLst>
          </p:cNvPr>
          <p:cNvSpPr/>
          <p:nvPr/>
        </p:nvSpPr>
        <p:spPr>
          <a:xfrm>
            <a:off x="605840" y="547381"/>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What is the next part of the day called?</a:t>
            </a:r>
            <a:endParaRPr lang="en-GB" sz="2000" dirty="0">
              <a:solidFill>
                <a:schemeClr val="tx1"/>
              </a:solidFill>
            </a:endParaRPr>
          </a:p>
        </p:txBody>
      </p:sp>
      <p:sp>
        <p:nvSpPr>
          <p:cNvPr id="68" name="Rectangle: Top Corners Rounded 67">
            <a:extLst>
              <a:ext uri="{FF2B5EF4-FFF2-40B4-BE49-F238E27FC236}">
                <a16:creationId xmlns:a16="http://schemas.microsoft.com/office/drawing/2014/main" id="{3201AC48-74E3-8869-9D05-880411253E06}"/>
              </a:ext>
            </a:extLst>
          </p:cNvPr>
          <p:cNvSpPr/>
          <p:nvPr/>
        </p:nvSpPr>
        <p:spPr>
          <a:xfrm>
            <a:off x="605840" y="549330"/>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What do you know about the afternoon?</a:t>
            </a:r>
            <a:endParaRPr lang="en-GB" sz="2000" dirty="0">
              <a:solidFill>
                <a:schemeClr val="tx1"/>
              </a:solidFill>
            </a:endParaRPr>
          </a:p>
        </p:txBody>
      </p:sp>
      <p:sp>
        <p:nvSpPr>
          <p:cNvPr id="33" name="Rectangle: Rounded Corners 32">
            <a:extLst>
              <a:ext uri="{FF2B5EF4-FFF2-40B4-BE49-F238E27FC236}">
                <a16:creationId xmlns:a16="http://schemas.microsoft.com/office/drawing/2014/main" id="{94D7006C-67EB-6C85-2DC9-D9EBF2DA76DC}"/>
              </a:ext>
            </a:extLst>
          </p:cNvPr>
          <p:cNvSpPr/>
          <p:nvPr/>
        </p:nvSpPr>
        <p:spPr>
          <a:xfrm>
            <a:off x="2646107" y="1804930"/>
            <a:ext cx="1822313" cy="3767655"/>
          </a:xfrm>
          <a:prstGeom prst="roundRect">
            <a:avLst>
              <a:gd name="adj" fmla="val 3289"/>
            </a:avLst>
          </a:prstGeom>
          <a:blipFill>
            <a:blip r:embed="rId4"/>
            <a:stretch>
              <a:fillRect l="-62516" t="-92" r="-4892" b="92"/>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Rounded Corners 31">
            <a:extLst>
              <a:ext uri="{FF2B5EF4-FFF2-40B4-BE49-F238E27FC236}">
                <a16:creationId xmlns:a16="http://schemas.microsoft.com/office/drawing/2014/main" id="{31EA7289-4683-05D8-DB18-40075A1D784B}"/>
              </a:ext>
            </a:extLst>
          </p:cNvPr>
          <p:cNvSpPr/>
          <p:nvPr/>
        </p:nvSpPr>
        <p:spPr>
          <a:xfrm>
            <a:off x="4594213" y="1801471"/>
            <a:ext cx="1822313" cy="3767655"/>
          </a:xfrm>
          <a:prstGeom prst="roundRect">
            <a:avLst>
              <a:gd name="adj" fmla="val 3289"/>
            </a:avLst>
          </a:prstGeom>
          <a:blipFill>
            <a:blip r:embed="rId5"/>
            <a:stretch>
              <a:fillRect l="-56028" t="92" r="-6542" b="-92"/>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Rectangle: Top Corners Rounded 60">
            <a:extLst>
              <a:ext uri="{FF2B5EF4-FFF2-40B4-BE49-F238E27FC236}">
                <a16:creationId xmlns:a16="http://schemas.microsoft.com/office/drawing/2014/main" id="{EFAB9439-1809-FDF0-5B07-52438FD98F2F}"/>
              </a:ext>
            </a:extLst>
          </p:cNvPr>
          <p:cNvSpPr/>
          <p:nvPr/>
        </p:nvSpPr>
        <p:spPr>
          <a:xfrm>
            <a:off x="605840" y="536867"/>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What do we call the first part of the day?</a:t>
            </a:r>
            <a:endParaRPr lang="en-GB" sz="2000" dirty="0">
              <a:solidFill>
                <a:schemeClr val="tx1"/>
              </a:solidFill>
            </a:endParaRPr>
          </a:p>
        </p:txBody>
      </p:sp>
      <p:sp>
        <p:nvSpPr>
          <p:cNvPr id="30" name="Rectangle: Rounded Corners 29">
            <a:extLst>
              <a:ext uri="{FF2B5EF4-FFF2-40B4-BE49-F238E27FC236}">
                <a16:creationId xmlns:a16="http://schemas.microsoft.com/office/drawing/2014/main" id="{EE3C55CF-C0B3-357C-C417-897524D17BCF}"/>
              </a:ext>
            </a:extLst>
          </p:cNvPr>
          <p:cNvSpPr/>
          <p:nvPr/>
        </p:nvSpPr>
        <p:spPr>
          <a:xfrm>
            <a:off x="6568373" y="1815350"/>
            <a:ext cx="1822313" cy="3767655"/>
          </a:xfrm>
          <a:prstGeom prst="roundRect">
            <a:avLst>
              <a:gd name="adj" fmla="val 3289"/>
            </a:avLst>
          </a:prstGeom>
          <a:blipFill>
            <a:blip r:embed="rId6"/>
            <a:stretch>
              <a:fillRect l="-53204" t="-368" r="-8047" b="368"/>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Rectangle 61">
            <a:extLst>
              <a:ext uri="{FF2B5EF4-FFF2-40B4-BE49-F238E27FC236}">
                <a16:creationId xmlns:a16="http://schemas.microsoft.com/office/drawing/2014/main" id="{98986C8F-4940-EFD2-89B8-BBB5D108C004}"/>
              </a:ext>
            </a:extLst>
          </p:cNvPr>
          <p:cNvSpPr/>
          <p:nvPr/>
        </p:nvSpPr>
        <p:spPr>
          <a:xfrm>
            <a:off x="650341" y="3380498"/>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morning</a:t>
            </a:r>
          </a:p>
        </p:txBody>
      </p:sp>
      <p:sp>
        <p:nvSpPr>
          <p:cNvPr id="67" name="Rectangle 66">
            <a:extLst>
              <a:ext uri="{FF2B5EF4-FFF2-40B4-BE49-F238E27FC236}">
                <a16:creationId xmlns:a16="http://schemas.microsoft.com/office/drawing/2014/main" id="{32425991-DA24-9E33-079C-B8CC032EDDC9}"/>
              </a:ext>
            </a:extLst>
          </p:cNvPr>
          <p:cNvSpPr/>
          <p:nvPr/>
        </p:nvSpPr>
        <p:spPr>
          <a:xfrm>
            <a:off x="2608004" y="3358290"/>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afternoon</a:t>
            </a:r>
          </a:p>
        </p:txBody>
      </p:sp>
      <p:sp>
        <p:nvSpPr>
          <p:cNvPr id="69" name="Rectangle: Top Corners Rounded 68">
            <a:extLst>
              <a:ext uri="{FF2B5EF4-FFF2-40B4-BE49-F238E27FC236}">
                <a16:creationId xmlns:a16="http://schemas.microsoft.com/office/drawing/2014/main" id="{6B8E4E29-94D9-3D45-E10E-7D87BEAD6692}"/>
              </a:ext>
            </a:extLst>
          </p:cNvPr>
          <p:cNvSpPr/>
          <p:nvPr/>
        </p:nvSpPr>
        <p:spPr>
          <a:xfrm>
            <a:off x="605840" y="550717"/>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What do we call this part of the day?</a:t>
            </a:r>
            <a:endParaRPr lang="en-GB" sz="2000" dirty="0">
              <a:solidFill>
                <a:schemeClr val="tx1"/>
              </a:solidFill>
            </a:endParaRPr>
          </a:p>
        </p:txBody>
      </p:sp>
      <p:sp>
        <p:nvSpPr>
          <p:cNvPr id="70" name="Rectangle 69">
            <a:extLst>
              <a:ext uri="{FF2B5EF4-FFF2-40B4-BE49-F238E27FC236}">
                <a16:creationId xmlns:a16="http://schemas.microsoft.com/office/drawing/2014/main" id="{8905A7E2-B51D-4BA7-8BB6-96895E0957E1}"/>
              </a:ext>
            </a:extLst>
          </p:cNvPr>
          <p:cNvSpPr/>
          <p:nvPr/>
        </p:nvSpPr>
        <p:spPr>
          <a:xfrm>
            <a:off x="4557921" y="3358290"/>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evening</a:t>
            </a:r>
          </a:p>
        </p:txBody>
      </p:sp>
      <p:sp>
        <p:nvSpPr>
          <p:cNvPr id="71" name="Rectangle: Top Corners Rounded 70">
            <a:extLst>
              <a:ext uri="{FF2B5EF4-FFF2-40B4-BE49-F238E27FC236}">
                <a16:creationId xmlns:a16="http://schemas.microsoft.com/office/drawing/2014/main" id="{B61D936E-D197-2D75-BE16-F3E79E616205}"/>
              </a:ext>
            </a:extLst>
          </p:cNvPr>
          <p:cNvSpPr/>
          <p:nvPr/>
        </p:nvSpPr>
        <p:spPr>
          <a:xfrm>
            <a:off x="633845" y="557649"/>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What can you tell me about the evening?</a:t>
            </a:r>
            <a:endParaRPr lang="en-GB" sz="2000" dirty="0">
              <a:solidFill>
                <a:schemeClr val="tx1"/>
              </a:solidFill>
            </a:endParaRPr>
          </a:p>
        </p:txBody>
      </p:sp>
      <p:sp>
        <p:nvSpPr>
          <p:cNvPr id="72" name="Rectangle: Top Corners Rounded 71">
            <a:extLst>
              <a:ext uri="{FF2B5EF4-FFF2-40B4-BE49-F238E27FC236}">
                <a16:creationId xmlns:a16="http://schemas.microsoft.com/office/drawing/2014/main" id="{37A3B87C-20B6-1E11-9C6A-88556E3125EC}"/>
              </a:ext>
            </a:extLst>
          </p:cNvPr>
          <p:cNvSpPr/>
          <p:nvPr/>
        </p:nvSpPr>
        <p:spPr>
          <a:xfrm>
            <a:off x="619418" y="552831"/>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What is the last part of the day called?</a:t>
            </a:r>
            <a:endParaRPr lang="en-GB" sz="2000" dirty="0">
              <a:solidFill>
                <a:schemeClr val="tx1"/>
              </a:solidFill>
            </a:endParaRPr>
          </a:p>
        </p:txBody>
      </p:sp>
      <p:sp>
        <p:nvSpPr>
          <p:cNvPr id="73" name="Rectangle 72">
            <a:extLst>
              <a:ext uri="{FF2B5EF4-FFF2-40B4-BE49-F238E27FC236}">
                <a16:creationId xmlns:a16="http://schemas.microsoft.com/office/drawing/2014/main" id="{9876801D-32EF-59E0-E9C9-BFF30840FB8F}"/>
              </a:ext>
            </a:extLst>
          </p:cNvPr>
          <p:cNvSpPr/>
          <p:nvPr/>
        </p:nvSpPr>
        <p:spPr>
          <a:xfrm>
            <a:off x="6537199" y="3358290"/>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night</a:t>
            </a:r>
          </a:p>
        </p:txBody>
      </p:sp>
      <p:sp>
        <p:nvSpPr>
          <p:cNvPr id="74" name="Rectangle: Top Corners Rounded 73">
            <a:extLst>
              <a:ext uri="{FF2B5EF4-FFF2-40B4-BE49-F238E27FC236}">
                <a16:creationId xmlns:a16="http://schemas.microsoft.com/office/drawing/2014/main" id="{B0A2E117-3B27-6CBE-D08F-1F77D617ED43}"/>
              </a:ext>
            </a:extLst>
          </p:cNvPr>
          <p:cNvSpPr/>
          <p:nvPr/>
        </p:nvSpPr>
        <p:spPr>
          <a:xfrm>
            <a:off x="577835" y="537389"/>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What do you know about the night?</a:t>
            </a:r>
            <a:endParaRPr lang="en-GB" sz="2000" dirty="0">
              <a:solidFill>
                <a:schemeClr val="tx1"/>
              </a:solidFill>
            </a:endParaRPr>
          </a:p>
        </p:txBody>
      </p:sp>
    </p:spTree>
    <p:extLst>
      <p:ext uri="{BB962C8B-B14F-4D97-AF65-F5344CB8AC3E}">
        <p14:creationId xmlns:p14="http://schemas.microsoft.com/office/powerpoint/2010/main" val="1710138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2"/>
                                        </p:tgtEl>
                                      </p:cBhvr>
                                    </p:animEffect>
                                    <p:set>
                                      <p:cBhvr>
                                        <p:cTn id="12" dur="1" fill="hold">
                                          <p:stCondLst>
                                            <p:cond delay="499"/>
                                          </p:stCondLst>
                                        </p:cTn>
                                        <p:tgtEl>
                                          <p:spTgt spid="12"/>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750"/>
                                        <p:tgtEl>
                                          <p:spTgt spid="5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750"/>
                                        <p:tgtEl>
                                          <p:spTgt spid="5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750"/>
                                        <p:tgtEl>
                                          <p:spTgt spid="5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750"/>
                                        <p:tgtEl>
                                          <p:spTgt spid="60"/>
                                        </p:tgtEl>
                                      </p:cBhvr>
                                    </p:animEffect>
                                  </p:childTnLst>
                                </p:cTn>
                              </p:par>
                            </p:childTnLst>
                          </p:cTn>
                        </p:par>
                        <p:par>
                          <p:cTn id="26" fill="hold">
                            <p:stCondLst>
                              <p:cond delay="1250"/>
                            </p:stCondLst>
                            <p:childTnLst>
                              <p:par>
                                <p:cTn id="27" presetID="10" presetClass="entr" presetSubtype="0" fill="hold" grpId="0"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childTnLst>
                                </p:cTn>
                              </p:par>
                              <p:par>
                                <p:cTn id="30" presetID="10" presetClass="exit" presetSubtype="0" fill="hold" grpId="1" nodeType="withEffect">
                                  <p:stCondLst>
                                    <p:cond delay="0"/>
                                  </p:stCondLst>
                                  <p:childTnLst>
                                    <p:animEffect transition="out" filter="fade">
                                      <p:cBhvr>
                                        <p:cTn id="31" dur="500"/>
                                        <p:tgtEl>
                                          <p:spTgt spid="14"/>
                                        </p:tgtEl>
                                      </p:cBhvr>
                                    </p:animEffect>
                                    <p:set>
                                      <p:cBhvr>
                                        <p:cTn id="32" dur="1" fill="hold">
                                          <p:stCondLst>
                                            <p:cond delay="499"/>
                                          </p:stCondLst>
                                        </p:cTn>
                                        <p:tgtEl>
                                          <p:spTgt spid="14"/>
                                        </p:tgtEl>
                                        <p:attrNameLst>
                                          <p:attrName>style.visibility</p:attrName>
                                        </p:attrNameLst>
                                      </p:cBhvr>
                                      <p:to>
                                        <p:strVal val="hidden"/>
                                      </p:to>
                                    </p:set>
                                  </p:childTnLst>
                                </p:cTn>
                              </p:par>
                            </p:childTnLst>
                          </p:cTn>
                        </p:par>
                        <p:par>
                          <p:cTn id="33" fill="hold">
                            <p:stCondLst>
                              <p:cond delay="2250"/>
                            </p:stCondLst>
                            <p:childTnLst>
                              <p:par>
                                <p:cTn id="34" presetID="22" presetClass="entr" presetSubtype="1"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Effect transition="in" filter="wipe(up)">
                                      <p:cBhvr>
                                        <p:cTn id="36" dur="1000"/>
                                        <p:tgtEl>
                                          <p:spTgt spid="61"/>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250"/>
                                  </p:stCondLst>
                                  <p:childTnLst>
                                    <p:set>
                                      <p:cBhvr>
                                        <p:cTn id="40" dur="1" fill="hold">
                                          <p:stCondLst>
                                            <p:cond delay="0"/>
                                          </p:stCondLst>
                                        </p:cTn>
                                        <p:tgtEl>
                                          <p:spTgt spid="62"/>
                                        </p:tgtEl>
                                        <p:attrNameLst>
                                          <p:attrName>style.visibility</p:attrName>
                                        </p:attrNameLst>
                                      </p:cBhvr>
                                      <p:to>
                                        <p:strVal val="visible"/>
                                      </p:to>
                                    </p:set>
                                    <p:animEffect transition="in" filter="barn(inVertical)">
                                      <p:cBhvr>
                                        <p:cTn id="41" dur="500"/>
                                        <p:tgtEl>
                                          <p:spTgt spid="62"/>
                                        </p:tgtEl>
                                      </p:cBhvr>
                                    </p:animEffect>
                                  </p:childTnLst>
                                </p:cTn>
                              </p:par>
                            </p:childTnLst>
                          </p:cTn>
                        </p:par>
                        <p:par>
                          <p:cTn id="42" fill="hold">
                            <p:stCondLst>
                              <p:cond delay="750"/>
                            </p:stCondLst>
                            <p:childTnLst>
                              <p:par>
                                <p:cTn id="43" presetID="10" presetClass="exit" presetSubtype="0" fill="hold" grpId="1" nodeType="afterEffect">
                                  <p:stCondLst>
                                    <p:cond delay="0"/>
                                  </p:stCondLst>
                                  <p:childTnLst>
                                    <p:animEffect transition="out" filter="fade">
                                      <p:cBhvr>
                                        <p:cTn id="44" dur="500"/>
                                        <p:tgtEl>
                                          <p:spTgt spid="61"/>
                                        </p:tgtEl>
                                      </p:cBhvr>
                                    </p:animEffect>
                                    <p:set>
                                      <p:cBhvr>
                                        <p:cTn id="45" dur="1" fill="hold">
                                          <p:stCondLst>
                                            <p:cond delay="499"/>
                                          </p:stCondLst>
                                        </p:cTn>
                                        <p:tgtEl>
                                          <p:spTgt spid="61"/>
                                        </p:tgtEl>
                                        <p:attrNameLst>
                                          <p:attrName>style.visibility</p:attrName>
                                        </p:attrNameLst>
                                      </p:cBhvr>
                                      <p:to>
                                        <p:strVal val="hidden"/>
                                      </p:to>
                                    </p:set>
                                  </p:childTnLst>
                                </p:cTn>
                              </p:par>
                            </p:childTnLst>
                          </p:cTn>
                        </p:par>
                        <p:par>
                          <p:cTn id="46" fill="hold">
                            <p:stCondLst>
                              <p:cond delay="1250"/>
                            </p:stCondLst>
                            <p:childTnLst>
                              <p:par>
                                <p:cTn id="47" presetID="22" presetClass="entr" presetSubtype="8" fill="hold" grpId="0" nodeType="afterEffect">
                                  <p:stCondLst>
                                    <p:cond delay="0"/>
                                  </p:stCondLst>
                                  <p:childTnLst>
                                    <p:set>
                                      <p:cBhvr>
                                        <p:cTn id="48" dur="1" fill="hold">
                                          <p:stCondLst>
                                            <p:cond delay="0"/>
                                          </p:stCondLst>
                                        </p:cTn>
                                        <p:tgtEl>
                                          <p:spTgt spid="63"/>
                                        </p:tgtEl>
                                        <p:attrNameLst>
                                          <p:attrName>style.visibility</p:attrName>
                                        </p:attrNameLst>
                                      </p:cBhvr>
                                      <p:to>
                                        <p:strVal val="visible"/>
                                      </p:to>
                                    </p:set>
                                    <p:animEffect transition="in" filter="wipe(left)">
                                      <p:cBhvr>
                                        <p:cTn id="49" dur="1000"/>
                                        <p:tgtEl>
                                          <p:spTgt spid="63"/>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childTnLst>
                                </p:cTn>
                              </p:par>
                            </p:childTnLst>
                          </p:cTn>
                        </p:par>
                        <p:par>
                          <p:cTn id="55" fill="hold">
                            <p:stCondLst>
                              <p:cond delay="500"/>
                            </p:stCondLst>
                            <p:childTnLst>
                              <p:par>
                                <p:cTn id="56" presetID="10" presetClass="exit" presetSubtype="0" fill="hold" grpId="1" nodeType="afterEffect">
                                  <p:stCondLst>
                                    <p:cond delay="0"/>
                                  </p:stCondLst>
                                  <p:childTnLst>
                                    <p:animEffect transition="out" filter="fade">
                                      <p:cBhvr>
                                        <p:cTn id="57" dur="500"/>
                                        <p:tgtEl>
                                          <p:spTgt spid="63"/>
                                        </p:tgtEl>
                                      </p:cBhvr>
                                    </p:animEffect>
                                    <p:set>
                                      <p:cBhvr>
                                        <p:cTn id="58" dur="1" fill="hold">
                                          <p:stCondLst>
                                            <p:cond delay="499"/>
                                          </p:stCondLst>
                                        </p:cTn>
                                        <p:tgtEl>
                                          <p:spTgt spid="63"/>
                                        </p:tgtEl>
                                        <p:attrNameLst>
                                          <p:attrName>style.visibility</p:attrName>
                                        </p:attrNameLst>
                                      </p:cBhvr>
                                      <p:to>
                                        <p:strVal val="hidden"/>
                                      </p:to>
                                    </p:set>
                                  </p:childTnLst>
                                </p:cTn>
                              </p:par>
                            </p:childTnLst>
                          </p:cTn>
                        </p:par>
                        <p:par>
                          <p:cTn id="59" fill="hold">
                            <p:stCondLst>
                              <p:cond delay="1000"/>
                            </p:stCondLst>
                            <p:childTnLst>
                              <p:par>
                                <p:cTn id="60" presetID="22" presetClass="entr" presetSubtype="1" fill="hold" grpId="0" nodeType="afterEffect">
                                  <p:stCondLst>
                                    <p:cond delay="0"/>
                                  </p:stCondLst>
                                  <p:childTnLst>
                                    <p:set>
                                      <p:cBhvr>
                                        <p:cTn id="61" dur="1" fill="hold">
                                          <p:stCondLst>
                                            <p:cond delay="0"/>
                                          </p:stCondLst>
                                        </p:cTn>
                                        <p:tgtEl>
                                          <p:spTgt spid="64"/>
                                        </p:tgtEl>
                                        <p:attrNameLst>
                                          <p:attrName>style.visibility</p:attrName>
                                        </p:attrNameLst>
                                      </p:cBhvr>
                                      <p:to>
                                        <p:strVal val="visible"/>
                                      </p:to>
                                    </p:set>
                                    <p:animEffect transition="in" filter="wipe(up)">
                                      <p:cBhvr>
                                        <p:cTn id="62" dur="1000"/>
                                        <p:tgtEl>
                                          <p:spTgt spid="64"/>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250"/>
                                  </p:stCondLst>
                                  <p:childTnLst>
                                    <p:set>
                                      <p:cBhvr>
                                        <p:cTn id="66" dur="1" fill="hold">
                                          <p:stCondLst>
                                            <p:cond delay="0"/>
                                          </p:stCondLst>
                                        </p:cTn>
                                        <p:tgtEl>
                                          <p:spTgt spid="67"/>
                                        </p:tgtEl>
                                        <p:attrNameLst>
                                          <p:attrName>style.visibility</p:attrName>
                                        </p:attrNameLst>
                                      </p:cBhvr>
                                      <p:to>
                                        <p:strVal val="visible"/>
                                      </p:to>
                                    </p:set>
                                    <p:animEffect transition="in" filter="barn(inVertical)">
                                      <p:cBhvr>
                                        <p:cTn id="67" dur="500"/>
                                        <p:tgtEl>
                                          <p:spTgt spid="67"/>
                                        </p:tgtEl>
                                      </p:cBhvr>
                                    </p:animEffect>
                                  </p:childTnLst>
                                </p:cTn>
                              </p:par>
                            </p:childTnLst>
                          </p:cTn>
                        </p:par>
                        <p:par>
                          <p:cTn id="68" fill="hold">
                            <p:stCondLst>
                              <p:cond delay="750"/>
                            </p:stCondLst>
                            <p:childTnLst>
                              <p:par>
                                <p:cTn id="69" presetID="10" presetClass="exit" presetSubtype="0" fill="hold" grpId="1" nodeType="afterEffect">
                                  <p:stCondLst>
                                    <p:cond delay="0"/>
                                  </p:stCondLst>
                                  <p:childTnLst>
                                    <p:animEffect transition="out" filter="fade">
                                      <p:cBhvr>
                                        <p:cTn id="70" dur="500"/>
                                        <p:tgtEl>
                                          <p:spTgt spid="64"/>
                                        </p:tgtEl>
                                      </p:cBhvr>
                                    </p:animEffect>
                                    <p:set>
                                      <p:cBhvr>
                                        <p:cTn id="71" dur="1" fill="hold">
                                          <p:stCondLst>
                                            <p:cond delay="499"/>
                                          </p:stCondLst>
                                        </p:cTn>
                                        <p:tgtEl>
                                          <p:spTgt spid="64"/>
                                        </p:tgtEl>
                                        <p:attrNameLst>
                                          <p:attrName>style.visibility</p:attrName>
                                        </p:attrNameLst>
                                      </p:cBhvr>
                                      <p:to>
                                        <p:strVal val="hidden"/>
                                      </p:to>
                                    </p:set>
                                  </p:childTnLst>
                                </p:cTn>
                              </p:par>
                            </p:childTnLst>
                          </p:cTn>
                        </p:par>
                        <p:par>
                          <p:cTn id="72" fill="hold">
                            <p:stCondLst>
                              <p:cond delay="1250"/>
                            </p:stCondLst>
                            <p:childTnLst>
                              <p:par>
                                <p:cTn id="73" presetID="22" presetClass="entr" presetSubtype="2"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Effect transition="in" filter="wipe(right)">
                                      <p:cBhvr>
                                        <p:cTn id="75" dur="1000"/>
                                        <p:tgtEl>
                                          <p:spTgt spid="68"/>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fade">
                                      <p:cBhvr>
                                        <p:cTn id="80" dur="500"/>
                                        <p:tgtEl>
                                          <p:spTgt spid="32"/>
                                        </p:tgtEl>
                                      </p:cBhvr>
                                    </p:animEffect>
                                  </p:childTnLst>
                                </p:cTn>
                              </p:par>
                            </p:childTnLst>
                          </p:cTn>
                        </p:par>
                        <p:par>
                          <p:cTn id="81" fill="hold">
                            <p:stCondLst>
                              <p:cond delay="500"/>
                            </p:stCondLst>
                            <p:childTnLst>
                              <p:par>
                                <p:cTn id="82" presetID="10" presetClass="exit" presetSubtype="0" fill="hold" grpId="1" nodeType="afterEffect">
                                  <p:stCondLst>
                                    <p:cond delay="0"/>
                                  </p:stCondLst>
                                  <p:childTnLst>
                                    <p:animEffect transition="out" filter="fade">
                                      <p:cBhvr>
                                        <p:cTn id="83" dur="500"/>
                                        <p:tgtEl>
                                          <p:spTgt spid="68"/>
                                        </p:tgtEl>
                                      </p:cBhvr>
                                    </p:animEffect>
                                    <p:set>
                                      <p:cBhvr>
                                        <p:cTn id="84" dur="1" fill="hold">
                                          <p:stCondLst>
                                            <p:cond delay="499"/>
                                          </p:stCondLst>
                                        </p:cTn>
                                        <p:tgtEl>
                                          <p:spTgt spid="68"/>
                                        </p:tgtEl>
                                        <p:attrNameLst>
                                          <p:attrName>style.visibility</p:attrName>
                                        </p:attrNameLst>
                                      </p:cBhvr>
                                      <p:to>
                                        <p:strVal val="hidden"/>
                                      </p:to>
                                    </p:set>
                                  </p:childTnLst>
                                </p:cTn>
                              </p:par>
                            </p:childTnLst>
                          </p:cTn>
                        </p:par>
                        <p:par>
                          <p:cTn id="85" fill="hold">
                            <p:stCondLst>
                              <p:cond delay="1000"/>
                            </p:stCondLst>
                            <p:childTnLst>
                              <p:par>
                                <p:cTn id="86" presetID="22" presetClass="entr" presetSubtype="1" fill="hold" grpId="0" nodeType="after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wipe(up)">
                                      <p:cBhvr>
                                        <p:cTn id="88" dur="1000"/>
                                        <p:tgtEl>
                                          <p:spTgt spid="69"/>
                                        </p:tgtEl>
                                      </p:cBhvr>
                                    </p:animEffect>
                                  </p:childTnLst>
                                </p:cTn>
                              </p:par>
                            </p:childTnLst>
                          </p:cTn>
                        </p:par>
                      </p:childTnLst>
                    </p:cTn>
                  </p:par>
                  <p:par>
                    <p:cTn id="89" fill="hold">
                      <p:stCondLst>
                        <p:cond delay="indefinite"/>
                      </p:stCondLst>
                      <p:childTnLst>
                        <p:par>
                          <p:cTn id="90" fill="hold">
                            <p:stCondLst>
                              <p:cond delay="0"/>
                            </p:stCondLst>
                            <p:childTnLst>
                              <p:par>
                                <p:cTn id="91" presetID="16" presetClass="entr" presetSubtype="21" fill="hold" grpId="0" nodeType="clickEffect">
                                  <p:stCondLst>
                                    <p:cond delay="250"/>
                                  </p:stCondLst>
                                  <p:childTnLst>
                                    <p:set>
                                      <p:cBhvr>
                                        <p:cTn id="92" dur="1" fill="hold">
                                          <p:stCondLst>
                                            <p:cond delay="0"/>
                                          </p:stCondLst>
                                        </p:cTn>
                                        <p:tgtEl>
                                          <p:spTgt spid="70"/>
                                        </p:tgtEl>
                                        <p:attrNameLst>
                                          <p:attrName>style.visibility</p:attrName>
                                        </p:attrNameLst>
                                      </p:cBhvr>
                                      <p:to>
                                        <p:strVal val="visible"/>
                                      </p:to>
                                    </p:set>
                                    <p:animEffect transition="in" filter="barn(inVertical)">
                                      <p:cBhvr>
                                        <p:cTn id="93" dur="500"/>
                                        <p:tgtEl>
                                          <p:spTgt spid="70"/>
                                        </p:tgtEl>
                                      </p:cBhvr>
                                    </p:animEffect>
                                  </p:childTnLst>
                                </p:cTn>
                              </p:par>
                            </p:childTnLst>
                          </p:cTn>
                        </p:par>
                        <p:par>
                          <p:cTn id="94" fill="hold">
                            <p:stCondLst>
                              <p:cond delay="750"/>
                            </p:stCondLst>
                            <p:childTnLst>
                              <p:par>
                                <p:cTn id="95" presetID="10" presetClass="exit" presetSubtype="0" fill="hold" grpId="1" nodeType="afterEffect">
                                  <p:stCondLst>
                                    <p:cond delay="0"/>
                                  </p:stCondLst>
                                  <p:childTnLst>
                                    <p:animEffect transition="out" filter="fade">
                                      <p:cBhvr>
                                        <p:cTn id="96" dur="500"/>
                                        <p:tgtEl>
                                          <p:spTgt spid="69"/>
                                        </p:tgtEl>
                                      </p:cBhvr>
                                    </p:animEffect>
                                    <p:set>
                                      <p:cBhvr>
                                        <p:cTn id="97" dur="1" fill="hold">
                                          <p:stCondLst>
                                            <p:cond delay="499"/>
                                          </p:stCondLst>
                                        </p:cTn>
                                        <p:tgtEl>
                                          <p:spTgt spid="69"/>
                                        </p:tgtEl>
                                        <p:attrNameLst>
                                          <p:attrName>style.visibility</p:attrName>
                                        </p:attrNameLst>
                                      </p:cBhvr>
                                      <p:to>
                                        <p:strVal val="hidden"/>
                                      </p:to>
                                    </p:set>
                                  </p:childTnLst>
                                </p:cTn>
                              </p:par>
                            </p:childTnLst>
                          </p:cTn>
                        </p:par>
                        <p:par>
                          <p:cTn id="98" fill="hold">
                            <p:stCondLst>
                              <p:cond delay="1250"/>
                            </p:stCondLst>
                            <p:childTnLst>
                              <p:par>
                                <p:cTn id="99" presetID="22" presetClass="entr" presetSubtype="4" fill="hold" grpId="0" nodeType="afterEffect">
                                  <p:stCondLst>
                                    <p:cond delay="50"/>
                                  </p:stCondLst>
                                  <p:childTnLst>
                                    <p:set>
                                      <p:cBhvr>
                                        <p:cTn id="100" dur="1" fill="hold">
                                          <p:stCondLst>
                                            <p:cond delay="0"/>
                                          </p:stCondLst>
                                        </p:cTn>
                                        <p:tgtEl>
                                          <p:spTgt spid="71"/>
                                        </p:tgtEl>
                                        <p:attrNameLst>
                                          <p:attrName>style.visibility</p:attrName>
                                        </p:attrNameLst>
                                      </p:cBhvr>
                                      <p:to>
                                        <p:strVal val="visible"/>
                                      </p:to>
                                    </p:set>
                                    <p:animEffect transition="in" filter="wipe(down)">
                                      <p:cBhvr>
                                        <p:cTn id="101" dur="1000"/>
                                        <p:tgtEl>
                                          <p:spTgt spid="71"/>
                                        </p:tgtEl>
                                      </p:cBhvr>
                                    </p:animEffect>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fade">
                                      <p:cBhvr>
                                        <p:cTn id="106" dur="500"/>
                                        <p:tgtEl>
                                          <p:spTgt spid="30"/>
                                        </p:tgtEl>
                                      </p:cBhvr>
                                    </p:animEffect>
                                  </p:childTnLst>
                                </p:cTn>
                              </p:par>
                            </p:childTnLst>
                          </p:cTn>
                        </p:par>
                        <p:par>
                          <p:cTn id="107" fill="hold">
                            <p:stCondLst>
                              <p:cond delay="500"/>
                            </p:stCondLst>
                            <p:childTnLst>
                              <p:par>
                                <p:cTn id="108" presetID="10" presetClass="exit" presetSubtype="0" fill="hold" grpId="1" nodeType="afterEffect">
                                  <p:stCondLst>
                                    <p:cond delay="0"/>
                                  </p:stCondLst>
                                  <p:childTnLst>
                                    <p:animEffect transition="out" filter="fade">
                                      <p:cBhvr>
                                        <p:cTn id="109" dur="500"/>
                                        <p:tgtEl>
                                          <p:spTgt spid="71"/>
                                        </p:tgtEl>
                                      </p:cBhvr>
                                    </p:animEffect>
                                    <p:set>
                                      <p:cBhvr>
                                        <p:cTn id="110" dur="1" fill="hold">
                                          <p:stCondLst>
                                            <p:cond delay="499"/>
                                          </p:stCondLst>
                                        </p:cTn>
                                        <p:tgtEl>
                                          <p:spTgt spid="71"/>
                                        </p:tgtEl>
                                        <p:attrNameLst>
                                          <p:attrName>style.visibility</p:attrName>
                                        </p:attrNameLst>
                                      </p:cBhvr>
                                      <p:to>
                                        <p:strVal val="hidden"/>
                                      </p:to>
                                    </p:set>
                                  </p:childTnLst>
                                </p:cTn>
                              </p:par>
                            </p:childTnLst>
                          </p:cTn>
                        </p:par>
                        <p:par>
                          <p:cTn id="111" fill="hold">
                            <p:stCondLst>
                              <p:cond delay="1000"/>
                            </p:stCondLst>
                            <p:childTnLst>
                              <p:par>
                                <p:cTn id="112" presetID="22" presetClass="entr" presetSubtype="1" fill="hold" grpId="0" nodeType="afterEffect">
                                  <p:stCondLst>
                                    <p:cond delay="0"/>
                                  </p:stCondLst>
                                  <p:childTnLst>
                                    <p:set>
                                      <p:cBhvr>
                                        <p:cTn id="113" dur="1" fill="hold">
                                          <p:stCondLst>
                                            <p:cond delay="0"/>
                                          </p:stCondLst>
                                        </p:cTn>
                                        <p:tgtEl>
                                          <p:spTgt spid="72"/>
                                        </p:tgtEl>
                                        <p:attrNameLst>
                                          <p:attrName>style.visibility</p:attrName>
                                        </p:attrNameLst>
                                      </p:cBhvr>
                                      <p:to>
                                        <p:strVal val="visible"/>
                                      </p:to>
                                    </p:set>
                                    <p:animEffect transition="in" filter="wipe(up)">
                                      <p:cBhvr>
                                        <p:cTn id="114" dur="1000"/>
                                        <p:tgtEl>
                                          <p:spTgt spid="72"/>
                                        </p:tgtEl>
                                      </p:cBhvr>
                                    </p:animEffect>
                                  </p:childTnLst>
                                </p:cTn>
                              </p:par>
                            </p:childTnLst>
                          </p:cTn>
                        </p:par>
                      </p:childTnLst>
                    </p:cTn>
                  </p:par>
                  <p:par>
                    <p:cTn id="115" fill="hold">
                      <p:stCondLst>
                        <p:cond delay="indefinite"/>
                      </p:stCondLst>
                      <p:childTnLst>
                        <p:par>
                          <p:cTn id="116" fill="hold">
                            <p:stCondLst>
                              <p:cond delay="0"/>
                            </p:stCondLst>
                            <p:childTnLst>
                              <p:par>
                                <p:cTn id="117" presetID="16" presetClass="entr" presetSubtype="21" fill="hold" grpId="0" nodeType="clickEffect">
                                  <p:stCondLst>
                                    <p:cond delay="250"/>
                                  </p:stCondLst>
                                  <p:childTnLst>
                                    <p:set>
                                      <p:cBhvr>
                                        <p:cTn id="118" dur="1" fill="hold">
                                          <p:stCondLst>
                                            <p:cond delay="0"/>
                                          </p:stCondLst>
                                        </p:cTn>
                                        <p:tgtEl>
                                          <p:spTgt spid="73"/>
                                        </p:tgtEl>
                                        <p:attrNameLst>
                                          <p:attrName>style.visibility</p:attrName>
                                        </p:attrNameLst>
                                      </p:cBhvr>
                                      <p:to>
                                        <p:strVal val="visible"/>
                                      </p:to>
                                    </p:set>
                                    <p:animEffect transition="in" filter="barn(inVertical)">
                                      <p:cBhvr>
                                        <p:cTn id="119" dur="500"/>
                                        <p:tgtEl>
                                          <p:spTgt spid="73"/>
                                        </p:tgtEl>
                                      </p:cBhvr>
                                    </p:animEffect>
                                  </p:childTnLst>
                                </p:cTn>
                              </p:par>
                            </p:childTnLst>
                          </p:cTn>
                        </p:par>
                        <p:par>
                          <p:cTn id="120" fill="hold">
                            <p:stCondLst>
                              <p:cond delay="750"/>
                            </p:stCondLst>
                            <p:childTnLst>
                              <p:par>
                                <p:cTn id="121" presetID="10" presetClass="exit" presetSubtype="0" fill="hold" grpId="1" nodeType="afterEffect">
                                  <p:stCondLst>
                                    <p:cond delay="0"/>
                                  </p:stCondLst>
                                  <p:childTnLst>
                                    <p:animEffect transition="out" filter="fade">
                                      <p:cBhvr>
                                        <p:cTn id="122" dur="500"/>
                                        <p:tgtEl>
                                          <p:spTgt spid="72"/>
                                        </p:tgtEl>
                                      </p:cBhvr>
                                    </p:animEffect>
                                    <p:set>
                                      <p:cBhvr>
                                        <p:cTn id="123" dur="1" fill="hold">
                                          <p:stCondLst>
                                            <p:cond delay="499"/>
                                          </p:stCondLst>
                                        </p:cTn>
                                        <p:tgtEl>
                                          <p:spTgt spid="72"/>
                                        </p:tgtEl>
                                        <p:attrNameLst>
                                          <p:attrName>style.visibility</p:attrName>
                                        </p:attrNameLst>
                                      </p:cBhvr>
                                      <p:to>
                                        <p:strVal val="hidden"/>
                                      </p:to>
                                    </p:set>
                                  </p:childTnLst>
                                </p:cTn>
                              </p:par>
                            </p:childTnLst>
                          </p:cTn>
                        </p:par>
                        <p:par>
                          <p:cTn id="124" fill="hold">
                            <p:stCondLst>
                              <p:cond delay="1250"/>
                            </p:stCondLst>
                            <p:childTnLst>
                              <p:par>
                                <p:cTn id="125" presetID="22" presetClass="entr" presetSubtype="2" fill="hold" grpId="0" nodeType="afterEffect">
                                  <p:stCondLst>
                                    <p:cond delay="0"/>
                                  </p:stCondLst>
                                  <p:childTnLst>
                                    <p:set>
                                      <p:cBhvr>
                                        <p:cTn id="126" dur="1" fill="hold">
                                          <p:stCondLst>
                                            <p:cond delay="0"/>
                                          </p:stCondLst>
                                        </p:cTn>
                                        <p:tgtEl>
                                          <p:spTgt spid="74"/>
                                        </p:tgtEl>
                                        <p:attrNameLst>
                                          <p:attrName>style.visibility</p:attrName>
                                        </p:attrNameLst>
                                      </p:cBhvr>
                                      <p:to>
                                        <p:strVal val="visible"/>
                                      </p:to>
                                    </p:set>
                                    <p:animEffect transition="in" filter="wipe(right)">
                                      <p:cBhvr>
                                        <p:cTn id="127" dur="10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56" grpId="0" animBg="1"/>
      <p:bldP spid="58" grpId="0" animBg="1"/>
      <p:bldP spid="59" grpId="0" animBg="1"/>
      <p:bldP spid="60" grpId="0" animBg="1"/>
      <p:bldP spid="63" grpId="0" animBg="1"/>
      <p:bldP spid="63" grpId="1" animBg="1"/>
      <p:bldP spid="34" grpId="0" animBg="1"/>
      <p:bldP spid="64" grpId="0" animBg="1"/>
      <p:bldP spid="64" grpId="1" animBg="1"/>
      <p:bldP spid="68" grpId="0" animBg="1"/>
      <p:bldP spid="68" grpId="1" animBg="1"/>
      <p:bldP spid="33" grpId="0" animBg="1"/>
      <p:bldP spid="32" grpId="0" animBg="1"/>
      <p:bldP spid="61" grpId="0" animBg="1"/>
      <p:bldP spid="61" grpId="1" animBg="1"/>
      <p:bldP spid="30" grpId="0" animBg="1"/>
      <p:bldP spid="62" grpId="0" animBg="1"/>
      <p:bldP spid="67" grpId="0" animBg="1"/>
      <p:bldP spid="69" grpId="0" animBg="1"/>
      <p:bldP spid="69" grpId="1" animBg="1"/>
      <p:bldP spid="70" grpId="0" animBg="1"/>
      <p:bldP spid="71" grpId="0" animBg="1"/>
      <p:bldP spid="71" grpId="1" animBg="1"/>
      <p:bldP spid="72" grpId="0" animBg="1"/>
      <p:bldP spid="72" grpId="1" animBg="1"/>
      <p:bldP spid="73" grpId="0" animBg="1"/>
      <p:bldP spid="7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Which part of the day is this?</a:t>
            </a:r>
            <a:endParaRPr lang="en-GB" sz="2000" dirty="0">
              <a:solidFill>
                <a:schemeClr val="tx1"/>
              </a:solidFill>
            </a:endParaRP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799" y="-107461"/>
            <a:ext cx="1968501"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Parts of the Day</a:t>
            </a:r>
          </a:p>
          <a:p>
            <a:pPr algn="ctr"/>
            <a:endParaRPr lang="en-GB" dirty="0"/>
          </a:p>
        </p:txBody>
      </p:sp>
      <p:sp>
        <p:nvSpPr>
          <p:cNvPr id="56" name="Rectangle: Rounded Corners 55" hidden="1">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hidden="1">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hidden="1">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hidden="1">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ectangle: Rounded Corners 33">
            <a:extLst>
              <a:ext uri="{FF2B5EF4-FFF2-40B4-BE49-F238E27FC236}">
                <a16:creationId xmlns:a16="http://schemas.microsoft.com/office/drawing/2014/main" id="{76B53C84-5FF7-AD8B-A261-773FAA0EA90E}"/>
              </a:ext>
            </a:extLst>
          </p:cNvPr>
          <p:cNvSpPr/>
          <p:nvPr/>
        </p:nvSpPr>
        <p:spPr>
          <a:xfrm>
            <a:off x="696190" y="1740484"/>
            <a:ext cx="1822313" cy="3435529"/>
          </a:xfrm>
          <a:prstGeom prst="roundRect">
            <a:avLst>
              <a:gd name="adj" fmla="val 3289"/>
            </a:avLst>
          </a:prstGeom>
          <a:blipFill>
            <a:blip r:embed="rId2"/>
            <a:stretch>
              <a:fillRect l="-70533" t="184" r="-99" b="-1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ectangle: Rounded Corners 32">
            <a:extLst>
              <a:ext uri="{FF2B5EF4-FFF2-40B4-BE49-F238E27FC236}">
                <a16:creationId xmlns:a16="http://schemas.microsoft.com/office/drawing/2014/main" id="{94D7006C-67EB-6C85-2DC9-D9EBF2DA76DC}"/>
              </a:ext>
            </a:extLst>
          </p:cNvPr>
          <p:cNvSpPr/>
          <p:nvPr/>
        </p:nvSpPr>
        <p:spPr>
          <a:xfrm>
            <a:off x="2646107" y="1737010"/>
            <a:ext cx="1822313" cy="3435529"/>
          </a:xfrm>
          <a:prstGeom prst="roundRect">
            <a:avLst>
              <a:gd name="adj" fmla="val 3289"/>
            </a:avLst>
          </a:prstGeom>
          <a:blipFill>
            <a:blip r:embed="rId3"/>
            <a:stretch>
              <a:fillRect l="-62516" t="-92" r="-4892" b="92"/>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Rounded Corners 31">
            <a:extLst>
              <a:ext uri="{FF2B5EF4-FFF2-40B4-BE49-F238E27FC236}">
                <a16:creationId xmlns:a16="http://schemas.microsoft.com/office/drawing/2014/main" id="{31EA7289-4683-05D8-DB18-40075A1D784B}"/>
              </a:ext>
            </a:extLst>
          </p:cNvPr>
          <p:cNvSpPr/>
          <p:nvPr/>
        </p:nvSpPr>
        <p:spPr>
          <a:xfrm>
            <a:off x="4594213" y="1733551"/>
            <a:ext cx="1822313" cy="3435529"/>
          </a:xfrm>
          <a:prstGeom prst="roundRect">
            <a:avLst>
              <a:gd name="adj" fmla="val 3289"/>
            </a:avLst>
          </a:prstGeom>
          <a:blipFill>
            <a:blip r:embed="rId4"/>
            <a:stretch>
              <a:fillRect l="-56028" t="92" r="-6542" b="-92"/>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Rounded Corners 29">
            <a:extLst>
              <a:ext uri="{FF2B5EF4-FFF2-40B4-BE49-F238E27FC236}">
                <a16:creationId xmlns:a16="http://schemas.microsoft.com/office/drawing/2014/main" id="{EE3C55CF-C0B3-357C-C417-897524D17BCF}"/>
              </a:ext>
            </a:extLst>
          </p:cNvPr>
          <p:cNvSpPr/>
          <p:nvPr/>
        </p:nvSpPr>
        <p:spPr>
          <a:xfrm>
            <a:off x="6568373" y="1747430"/>
            <a:ext cx="1822313" cy="3435529"/>
          </a:xfrm>
          <a:prstGeom prst="roundRect">
            <a:avLst>
              <a:gd name="adj" fmla="val 3289"/>
            </a:avLst>
          </a:prstGeom>
          <a:blipFill>
            <a:blip r:embed="rId5"/>
            <a:stretch>
              <a:fillRect l="-53204" t="-368" r="-8047" b="368"/>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Rectangle 61">
            <a:extLst>
              <a:ext uri="{FF2B5EF4-FFF2-40B4-BE49-F238E27FC236}">
                <a16:creationId xmlns:a16="http://schemas.microsoft.com/office/drawing/2014/main" id="{98986C8F-4940-EFD2-89B8-BBB5D108C004}"/>
              </a:ext>
            </a:extLst>
          </p:cNvPr>
          <p:cNvSpPr/>
          <p:nvPr/>
        </p:nvSpPr>
        <p:spPr>
          <a:xfrm>
            <a:off x="650341" y="3143039"/>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morning</a:t>
            </a:r>
          </a:p>
        </p:txBody>
      </p:sp>
      <p:sp>
        <p:nvSpPr>
          <p:cNvPr id="67" name="Rectangle 66">
            <a:extLst>
              <a:ext uri="{FF2B5EF4-FFF2-40B4-BE49-F238E27FC236}">
                <a16:creationId xmlns:a16="http://schemas.microsoft.com/office/drawing/2014/main" id="{32425991-DA24-9E33-079C-B8CC032EDDC9}"/>
              </a:ext>
            </a:extLst>
          </p:cNvPr>
          <p:cNvSpPr/>
          <p:nvPr/>
        </p:nvSpPr>
        <p:spPr>
          <a:xfrm>
            <a:off x="2608004" y="3120831"/>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afternoon</a:t>
            </a:r>
          </a:p>
        </p:txBody>
      </p:sp>
      <p:sp>
        <p:nvSpPr>
          <p:cNvPr id="70" name="Rectangle 69">
            <a:extLst>
              <a:ext uri="{FF2B5EF4-FFF2-40B4-BE49-F238E27FC236}">
                <a16:creationId xmlns:a16="http://schemas.microsoft.com/office/drawing/2014/main" id="{8905A7E2-B51D-4BA7-8BB6-96895E0957E1}"/>
              </a:ext>
            </a:extLst>
          </p:cNvPr>
          <p:cNvSpPr/>
          <p:nvPr/>
        </p:nvSpPr>
        <p:spPr>
          <a:xfrm>
            <a:off x="4557921" y="3120831"/>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evening</a:t>
            </a:r>
          </a:p>
        </p:txBody>
      </p:sp>
      <p:sp>
        <p:nvSpPr>
          <p:cNvPr id="73" name="Rectangle 72">
            <a:extLst>
              <a:ext uri="{FF2B5EF4-FFF2-40B4-BE49-F238E27FC236}">
                <a16:creationId xmlns:a16="http://schemas.microsoft.com/office/drawing/2014/main" id="{9876801D-32EF-59E0-E9C9-BFF30840FB8F}"/>
              </a:ext>
            </a:extLst>
          </p:cNvPr>
          <p:cNvSpPr/>
          <p:nvPr/>
        </p:nvSpPr>
        <p:spPr>
          <a:xfrm>
            <a:off x="6537199" y="3120831"/>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night</a:t>
            </a:r>
          </a:p>
        </p:txBody>
      </p:sp>
      <p:sp>
        <p:nvSpPr>
          <p:cNvPr id="4" name="Flowchart: Alternate Process 3">
            <a:extLst>
              <a:ext uri="{FF2B5EF4-FFF2-40B4-BE49-F238E27FC236}">
                <a16:creationId xmlns:a16="http://schemas.microsoft.com/office/drawing/2014/main" id="{49C4557A-500F-2B47-E1C9-F864056E8DE8}"/>
              </a:ext>
            </a:extLst>
          </p:cNvPr>
          <p:cNvSpPr/>
          <p:nvPr/>
        </p:nvSpPr>
        <p:spPr>
          <a:xfrm>
            <a:off x="696190" y="5309755"/>
            <a:ext cx="7694496" cy="397922"/>
          </a:xfrm>
          <a:prstGeom prst="flowChartAlternateProcess">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rrow: Left-Right 2">
            <a:extLst>
              <a:ext uri="{FF2B5EF4-FFF2-40B4-BE49-F238E27FC236}">
                <a16:creationId xmlns:a16="http://schemas.microsoft.com/office/drawing/2014/main" id="{D0AB8B7C-6FA4-8EA4-8289-0D7BD8AE906E}"/>
              </a:ext>
            </a:extLst>
          </p:cNvPr>
          <p:cNvSpPr/>
          <p:nvPr/>
        </p:nvSpPr>
        <p:spPr>
          <a:xfrm>
            <a:off x="845198" y="5388072"/>
            <a:ext cx="7396480" cy="253844"/>
          </a:xfrm>
          <a:prstGeom prst="leftRightArrow">
            <a:avLst/>
          </a:prstGeom>
          <a:solidFill>
            <a:srgbClr val="EE73A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0164AD5-01C1-870E-A87E-90ACD7A659F9}"/>
              </a:ext>
            </a:extLst>
          </p:cNvPr>
          <p:cNvSpPr txBox="1"/>
          <p:nvPr/>
        </p:nvSpPr>
        <p:spPr>
          <a:xfrm>
            <a:off x="667903" y="5760760"/>
            <a:ext cx="966355" cy="369332"/>
          </a:xfrm>
          <a:prstGeom prst="rect">
            <a:avLst/>
          </a:prstGeom>
          <a:noFill/>
        </p:spPr>
        <p:txBody>
          <a:bodyPr wrap="square" rtlCol="0">
            <a:spAutoFit/>
          </a:bodyPr>
          <a:lstStyle/>
          <a:p>
            <a:r>
              <a:rPr lang="en-GB" b="1" dirty="0">
                <a:solidFill>
                  <a:srgbClr val="EE73AA"/>
                </a:solidFill>
              </a:rPr>
              <a:t>earliest</a:t>
            </a:r>
          </a:p>
        </p:txBody>
      </p:sp>
      <p:sp>
        <p:nvSpPr>
          <p:cNvPr id="7" name="TextBox 6">
            <a:extLst>
              <a:ext uri="{FF2B5EF4-FFF2-40B4-BE49-F238E27FC236}">
                <a16:creationId xmlns:a16="http://schemas.microsoft.com/office/drawing/2014/main" id="{D8498FC1-C7C5-3F37-7201-BFB40841DFFB}"/>
              </a:ext>
            </a:extLst>
          </p:cNvPr>
          <p:cNvSpPr txBox="1"/>
          <p:nvPr/>
        </p:nvSpPr>
        <p:spPr>
          <a:xfrm>
            <a:off x="7647709" y="5760760"/>
            <a:ext cx="774149" cy="369332"/>
          </a:xfrm>
          <a:prstGeom prst="rect">
            <a:avLst/>
          </a:prstGeom>
          <a:noFill/>
        </p:spPr>
        <p:txBody>
          <a:bodyPr wrap="square" rtlCol="0">
            <a:spAutoFit/>
          </a:bodyPr>
          <a:lstStyle/>
          <a:p>
            <a:r>
              <a:rPr lang="en-GB" b="1" dirty="0">
                <a:solidFill>
                  <a:srgbClr val="EE73AA"/>
                </a:solidFill>
              </a:rPr>
              <a:t>latest</a:t>
            </a:r>
          </a:p>
        </p:txBody>
      </p:sp>
      <p:sp>
        <p:nvSpPr>
          <p:cNvPr id="8" name="TextBox 7">
            <a:extLst>
              <a:ext uri="{FF2B5EF4-FFF2-40B4-BE49-F238E27FC236}">
                <a16:creationId xmlns:a16="http://schemas.microsoft.com/office/drawing/2014/main" id="{238E7A90-60FA-B145-F9E5-27061792DDCC}"/>
              </a:ext>
            </a:extLst>
          </p:cNvPr>
          <p:cNvSpPr txBox="1"/>
          <p:nvPr/>
        </p:nvSpPr>
        <p:spPr>
          <a:xfrm>
            <a:off x="2551488" y="1228580"/>
            <a:ext cx="3891092" cy="400110"/>
          </a:xfrm>
          <a:prstGeom prst="rect">
            <a:avLst/>
          </a:prstGeom>
          <a:noFill/>
        </p:spPr>
        <p:txBody>
          <a:bodyPr wrap="square" rtlCol="0">
            <a:spAutoFit/>
          </a:bodyPr>
          <a:lstStyle/>
          <a:p>
            <a:pPr algn="ctr"/>
            <a:r>
              <a:rPr lang="en-GB" sz="2000" b="1" dirty="0"/>
              <a:t>Earlier</a:t>
            </a:r>
            <a:r>
              <a:rPr lang="en-GB" sz="2000" dirty="0"/>
              <a:t> than the afternoon.</a:t>
            </a:r>
          </a:p>
        </p:txBody>
      </p:sp>
      <p:sp>
        <p:nvSpPr>
          <p:cNvPr id="13" name="TextBox 12">
            <a:extLst>
              <a:ext uri="{FF2B5EF4-FFF2-40B4-BE49-F238E27FC236}">
                <a16:creationId xmlns:a16="http://schemas.microsoft.com/office/drawing/2014/main" id="{1788032E-06E3-14A5-D65F-6BD833C8881C}"/>
              </a:ext>
            </a:extLst>
          </p:cNvPr>
          <p:cNvSpPr txBox="1"/>
          <p:nvPr/>
        </p:nvSpPr>
        <p:spPr>
          <a:xfrm>
            <a:off x="2518503" y="1228580"/>
            <a:ext cx="3891092" cy="400110"/>
          </a:xfrm>
          <a:prstGeom prst="rect">
            <a:avLst/>
          </a:prstGeom>
          <a:noFill/>
        </p:spPr>
        <p:txBody>
          <a:bodyPr wrap="square" rtlCol="0">
            <a:spAutoFit/>
          </a:bodyPr>
          <a:lstStyle/>
          <a:p>
            <a:pPr algn="ctr"/>
            <a:r>
              <a:rPr lang="en-GB" sz="2000" b="1" dirty="0"/>
              <a:t>Later</a:t>
            </a:r>
            <a:r>
              <a:rPr lang="en-GB" sz="2000" dirty="0"/>
              <a:t> than the evening.</a:t>
            </a:r>
          </a:p>
        </p:txBody>
      </p:sp>
    </p:spTree>
    <p:extLst>
      <p:ext uri="{BB962C8B-B14F-4D97-AF65-F5344CB8AC3E}">
        <p14:creationId xmlns:p14="http://schemas.microsoft.com/office/powerpoint/2010/main" val="93308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fade">
                                      <p:cBhvr>
                                        <p:cTn id="11" dur="750"/>
                                        <p:tgtEl>
                                          <p:spTgt spid="5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750"/>
                                        <p:tgtEl>
                                          <p:spTgt spid="5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9"/>
                                        </p:tgtEl>
                                        <p:attrNameLst>
                                          <p:attrName>style.visibility</p:attrName>
                                        </p:attrNameLst>
                                      </p:cBhvr>
                                      <p:to>
                                        <p:strVal val="visible"/>
                                      </p:to>
                                    </p:set>
                                    <p:animEffect transition="in" filter="fade">
                                      <p:cBhvr>
                                        <p:cTn id="17" dur="750"/>
                                        <p:tgtEl>
                                          <p:spTgt spid="5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750"/>
                                        <p:tgtEl>
                                          <p:spTgt spid="60"/>
                                        </p:tgtEl>
                                      </p:cBhvr>
                                    </p:animEffect>
                                  </p:childTnLst>
                                </p:cTn>
                              </p:par>
                            </p:childTnLst>
                          </p:cTn>
                        </p:par>
                      </p:childTnLst>
                    </p:cTn>
                  </p:par>
                  <p:par>
                    <p:cTn id="21" fill="hold">
                      <p:stCondLst>
                        <p:cond delay="indefinite"/>
                      </p:stCondLst>
                      <p:childTnLst>
                        <p:par>
                          <p:cTn id="22" fill="hold">
                            <p:stCondLst>
                              <p:cond delay="0"/>
                            </p:stCondLst>
                            <p:childTnLst>
                              <p:par>
                                <p:cTn id="23" presetID="26" presetClass="emph" presetSubtype="0" fill="hold" grpId="0" nodeType="clickEffect">
                                  <p:stCondLst>
                                    <p:cond delay="0"/>
                                  </p:stCondLst>
                                  <p:childTnLst>
                                    <p:animEffect transition="out" filter="fade">
                                      <p:cBhvr>
                                        <p:cTn id="24" dur="1500" tmFilter="0, 0; .2, .5; .8, .5; 1, 0"/>
                                        <p:tgtEl>
                                          <p:spTgt spid="62"/>
                                        </p:tgtEl>
                                      </p:cBhvr>
                                    </p:animEffect>
                                    <p:animScale>
                                      <p:cBhvr>
                                        <p:cTn id="25" dur="750" autoRev="1" fill="hold"/>
                                        <p:tgtEl>
                                          <p:spTgt spid="62"/>
                                        </p:tgtEl>
                                      </p:cBhvr>
                                      <p:by x="105000" y="105000"/>
                                    </p:animScale>
                                  </p:childTnLst>
                                </p:cTn>
                              </p:par>
                              <p:par>
                                <p:cTn id="26" presetID="32" presetClass="emph" presetSubtype="0" fill="hold" grpId="0" nodeType="withEffect">
                                  <p:stCondLst>
                                    <p:cond delay="0"/>
                                  </p:stCondLst>
                                  <p:childTnLst>
                                    <p:animRot by="120000">
                                      <p:cBhvr>
                                        <p:cTn id="27" dur="100" fill="hold">
                                          <p:stCondLst>
                                            <p:cond delay="0"/>
                                          </p:stCondLst>
                                        </p:cTn>
                                        <p:tgtEl>
                                          <p:spTgt spid="34"/>
                                        </p:tgtEl>
                                        <p:attrNameLst>
                                          <p:attrName>r</p:attrName>
                                        </p:attrNameLst>
                                      </p:cBhvr>
                                    </p:animRot>
                                    <p:animRot by="-240000">
                                      <p:cBhvr>
                                        <p:cTn id="28" dur="200" fill="hold">
                                          <p:stCondLst>
                                            <p:cond delay="200"/>
                                          </p:stCondLst>
                                        </p:cTn>
                                        <p:tgtEl>
                                          <p:spTgt spid="34"/>
                                        </p:tgtEl>
                                        <p:attrNameLst>
                                          <p:attrName>r</p:attrName>
                                        </p:attrNameLst>
                                      </p:cBhvr>
                                    </p:animRot>
                                    <p:animRot by="240000">
                                      <p:cBhvr>
                                        <p:cTn id="29" dur="200" fill="hold">
                                          <p:stCondLst>
                                            <p:cond delay="400"/>
                                          </p:stCondLst>
                                        </p:cTn>
                                        <p:tgtEl>
                                          <p:spTgt spid="34"/>
                                        </p:tgtEl>
                                        <p:attrNameLst>
                                          <p:attrName>r</p:attrName>
                                        </p:attrNameLst>
                                      </p:cBhvr>
                                    </p:animRot>
                                    <p:animRot by="-240000">
                                      <p:cBhvr>
                                        <p:cTn id="30" dur="200" fill="hold">
                                          <p:stCondLst>
                                            <p:cond delay="600"/>
                                          </p:stCondLst>
                                        </p:cTn>
                                        <p:tgtEl>
                                          <p:spTgt spid="34"/>
                                        </p:tgtEl>
                                        <p:attrNameLst>
                                          <p:attrName>r</p:attrName>
                                        </p:attrNameLst>
                                      </p:cBhvr>
                                    </p:animRot>
                                    <p:animRot by="120000">
                                      <p:cBhvr>
                                        <p:cTn id="31" dur="200" fill="hold">
                                          <p:stCondLst>
                                            <p:cond delay="800"/>
                                          </p:stCondLst>
                                        </p:cTn>
                                        <p:tgtEl>
                                          <p:spTgt spid="34"/>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8"/>
                                        </p:tgtEl>
                                      </p:cBhvr>
                                    </p:animEffect>
                                    <p:set>
                                      <p:cBhvr>
                                        <p:cTn id="36" dur="1" fill="hold">
                                          <p:stCondLst>
                                            <p:cond delay="499"/>
                                          </p:stCondLst>
                                        </p:cTn>
                                        <p:tgtEl>
                                          <p:spTgt spid="8"/>
                                        </p:tgtEl>
                                        <p:attrNameLst>
                                          <p:attrName>style.visibility</p:attrName>
                                        </p:attrNameLst>
                                      </p:cBhvr>
                                      <p:to>
                                        <p:strVal val="hidden"/>
                                      </p:to>
                                    </p:set>
                                  </p:childTnLst>
                                </p:cTn>
                              </p:par>
                              <p:par>
                                <p:cTn id="37" presetID="10"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26" presetClass="emph" presetSubtype="0" fill="hold" grpId="0" nodeType="clickEffect">
                                  <p:stCondLst>
                                    <p:cond delay="0"/>
                                  </p:stCondLst>
                                  <p:childTnLst>
                                    <p:animEffect transition="out" filter="fade">
                                      <p:cBhvr>
                                        <p:cTn id="43" dur="1500" tmFilter="0, 0; .2, .5; .8, .5; 1, 0"/>
                                        <p:tgtEl>
                                          <p:spTgt spid="73"/>
                                        </p:tgtEl>
                                      </p:cBhvr>
                                    </p:animEffect>
                                    <p:animScale>
                                      <p:cBhvr>
                                        <p:cTn id="44" dur="750" autoRev="1" fill="hold"/>
                                        <p:tgtEl>
                                          <p:spTgt spid="73"/>
                                        </p:tgtEl>
                                      </p:cBhvr>
                                      <p:by x="105000" y="105000"/>
                                    </p:animScale>
                                  </p:childTnLst>
                                </p:cTn>
                              </p:par>
                              <p:par>
                                <p:cTn id="45" presetID="32" presetClass="emph" presetSubtype="0" fill="hold" grpId="0" nodeType="withEffect">
                                  <p:stCondLst>
                                    <p:cond delay="0"/>
                                  </p:stCondLst>
                                  <p:childTnLst>
                                    <p:animRot by="120000">
                                      <p:cBhvr>
                                        <p:cTn id="46" dur="100" fill="hold">
                                          <p:stCondLst>
                                            <p:cond delay="0"/>
                                          </p:stCondLst>
                                        </p:cTn>
                                        <p:tgtEl>
                                          <p:spTgt spid="30"/>
                                        </p:tgtEl>
                                        <p:attrNameLst>
                                          <p:attrName>r</p:attrName>
                                        </p:attrNameLst>
                                      </p:cBhvr>
                                    </p:animRot>
                                    <p:animRot by="-240000">
                                      <p:cBhvr>
                                        <p:cTn id="47" dur="200" fill="hold">
                                          <p:stCondLst>
                                            <p:cond delay="200"/>
                                          </p:stCondLst>
                                        </p:cTn>
                                        <p:tgtEl>
                                          <p:spTgt spid="30"/>
                                        </p:tgtEl>
                                        <p:attrNameLst>
                                          <p:attrName>r</p:attrName>
                                        </p:attrNameLst>
                                      </p:cBhvr>
                                    </p:animRot>
                                    <p:animRot by="240000">
                                      <p:cBhvr>
                                        <p:cTn id="48" dur="200" fill="hold">
                                          <p:stCondLst>
                                            <p:cond delay="400"/>
                                          </p:stCondLst>
                                        </p:cTn>
                                        <p:tgtEl>
                                          <p:spTgt spid="30"/>
                                        </p:tgtEl>
                                        <p:attrNameLst>
                                          <p:attrName>r</p:attrName>
                                        </p:attrNameLst>
                                      </p:cBhvr>
                                    </p:animRot>
                                    <p:animRot by="-240000">
                                      <p:cBhvr>
                                        <p:cTn id="49" dur="200" fill="hold">
                                          <p:stCondLst>
                                            <p:cond delay="600"/>
                                          </p:stCondLst>
                                        </p:cTn>
                                        <p:tgtEl>
                                          <p:spTgt spid="30"/>
                                        </p:tgtEl>
                                        <p:attrNameLst>
                                          <p:attrName>r</p:attrName>
                                        </p:attrNameLst>
                                      </p:cBhvr>
                                    </p:animRot>
                                    <p:animRot by="120000">
                                      <p:cBhvr>
                                        <p:cTn id="50" dur="200" fill="hold">
                                          <p:stCondLst>
                                            <p:cond delay="80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6" grpId="0" animBg="1"/>
      <p:bldP spid="58" grpId="0" animBg="1"/>
      <p:bldP spid="59" grpId="0" animBg="1"/>
      <p:bldP spid="60" grpId="0" animBg="1"/>
      <p:bldP spid="34" grpId="0" animBg="1"/>
      <p:bldP spid="30" grpId="0" animBg="1"/>
      <p:bldP spid="62" grpId="0" animBg="1"/>
      <p:bldP spid="73" grpId="0" animBg="1"/>
      <p:bldP spid="8"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Which part of the day is this?</a:t>
            </a:r>
            <a:endParaRPr lang="en-GB" sz="2000" dirty="0">
              <a:solidFill>
                <a:schemeClr val="tx1"/>
              </a:solidFill>
            </a:endParaRP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799" y="-107461"/>
            <a:ext cx="1968501"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Parts of the Day</a:t>
            </a:r>
          </a:p>
          <a:p>
            <a:pPr algn="ctr"/>
            <a:endParaRPr lang="en-GB" dirty="0"/>
          </a:p>
        </p:txBody>
      </p:sp>
      <p:sp>
        <p:nvSpPr>
          <p:cNvPr id="56" name="Rectangle: Rounded Corners 55" hidden="1">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hidden="1">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hidden="1">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hidden="1">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ectangle: Rounded Corners 33">
            <a:extLst>
              <a:ext uri="{FF2B5EF4-FFF2-40B4-BE49-F238E27FC236}">
                <a16:creationId xmlns:a16="http://schemas.microsoft.com/office/drawing/2014/main" id="{76B53C84-5FF7-AD8B-A261-773FAA0EA90E}"/>
              </a:ext>
            </a:extLst>
          </p:cNvPr>
          <p:cNvSpPr/>
          <p:nvPr/>
        </p:nvSpPr>
        <p:spPr>
          <a:xfrm>
            <a:off x="696190" y="2283465"/>
            <a:ext cx="1822313" cy="2304936"/>
          </a:xfrm>
          <a:prstGeom prst="roundRect">
            <a:avLst>
              <a:gd name="adj" fmla="val 3289"/>
            </a:avLst>
          </a:prstGeom>
          <a:blipFill>
            <a:blip r:embed="rId2"/>
            <a:stretch>
              <a:fillRect l="-70533" t="-52997" r="-99" b="-1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ectangle: Rounded Corners 32">
            <a:extLst>
              <a:ext uri="{FF2B5EF4-FFF2-40B4-BE49-F238E27FC236}">
                <a16:creationId xmlns:a16="http://schemas.microsoft.com/office/drawing/2014/main" id="{94D7006C-67EB-6C85-2DC9-D9EBF2DA76DC}"/>
              </a:ext>
            </a:extLst>
          </p:cNvPr>
          <p:cNvSpPr/>
          <p:nvPr/>
        </p:nvSpPr>
        <p:spPr>
          <a:xfrm>
            <a:off x="2646107" y="2279991"/>
            <a:ext cx="1822313" cy="2304936"/>
          </a:xfrm>
          <a:prstGeom prst="roundRect">
            <a:avLst>
              <a:gd name="adj" fmla="val 3289"/>
            </a:avLst>
          </a:prstGeom>
          <a:blipFill>
            <a:blip r:embed="rId3"/>
            <a:stretch>
              <a:fillRect l="-12283" t="453" r="-2467" b="-4396"/>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Rounded Corners 31">
            <a:extLst>
              <a:ext uri="{FF2B5EF4-FFF2-40B4-BE49-F238E27FC236}">
                <a16:creationId xmlns:a16="http://schemas.microsoft.com/office/drawing/2014/main" id="{31EA7289-4683-05D8-DB18-40075A1D784B}"/>
              </a:ext>
            </a:extLst>
          </p:cNvPr>
          <p:cNvSpPr/>
          <p:nvPr/>
        </p:nvSpPr>
        <p:spPr>
          <a:xfrm>
            <a:off x="4594213" y="2276532"/>
            <a:ext cx="1822313" cy="2304936"/>
          </a:xfrm>
          <a:prstGeom prst="roundRect">
            <a:avLst>
              <a:gd name="adj" fmla="val 3289"/>
            </a:avLst>
          </a:prstGeom>
          <a:blipFill>
            <a:blip r:embed="rId4"/>
            <a:stretch>
              <a:fillRect l="-6903" t="-6402" r="-4069" b="146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Rounded Corners 29">
            <a:extLst>
              <a:ext uri="{FF2B5EF4-FFF2-40B4-BE49-F238E27FC236}">
                <a16:creationId xmlns:a16="http://schemas.microsoft.com/office/drawing/2014/main" id="{EE3C55CF-C0B3-357C-C417-897524D17BCF}"/>
              </a:ext>
            </a:extLst>
          </p:cNvPr>
          <p:cNvSpPr/>
          <p:nvPr/>
        </p:nvSpPr>
        <p:spPr>
          <a:xfrm>
            <a:off x="6568373" y="2290411"/>
            <a:ext cx="1822313" cy="2304936"/>
          </a:xfrm>
          <a:prstGeom prst="roundRect">
            <a:avLst>
              <a:gd name="adj" fmla="val 3289"/>
            </a:avLst>
          </a:prstGeom>
          <a:blipFill>
            <a:blip r:embed="rId5"/>
            <a:stretch>
              <a:fillRect l="-8562" t="-2022" r="-6706" b="-34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Rectangle 61">
            <a:extLst>
              <a:ext uri="{FF2B5EF4-FFF2-40B4-BE49-F238E27FC236}">
                <a16:creationId xmlns:a16="http://schemas.microsoft.com/office/drawing/2014/main" id="{98986C8F-4940-EFD2-89B8-BBB5D108C004}"/>
              </a:ext>
            </a:extLst>
          </p:cNvPr>
          <p:cNvSpPr/>
          <p:nvPr/>
        </p:nvSpPr>
        <p:spPr>
          <a:xfrm>
            <a:off x="650341" y="3143039"/>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morning</a:t>
            </a:r>
          </a:p>
        </p:txBody>
      </p:sp>
      <p:sp>
        <p:nvSpPr>
          <p:cNvPr id="67" name="Rectangle 66">
            <a:extLst>
              <a:ext uri="{FF2B5EF4-FFF2-40B4-BE49-F238E27FC236}">
                <a16:creationId xmlns:a16="http://schemas.microsoft.com/office/drawing/2014/main" id="{32425991-DA24-9E33-079C-B8CC032EDDC9}"/>
              </a:ext>
            </a:extLst>
          </p:cNvPr>
          <p:cNvSpPr/>
          <p:nvPr/>
        </p:nvSpPr>
        <p:spPr>
          <a:xfrm>
            <a:off x="2608004" y="3120831"/>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afternoon</a:t>
            </a:r>
          </a:p>
        </p:txBody>
      </p:sp>
      <p:sp>
        <p:nvSpPr>
          <p:cNvPr id="70" name="Rectangle 69">
            <a:extLst>
              <a:ext uri="{FF2B5EF4-FFF2-40B4-BE49-F238E27FC236}">
                <a16:creationId xmlns:a16="http://schemas.microsoft.com/office/drawing/2014/main" id="{8905A7E2-B51D-4BA7-8BB6-96895E0957E1}"/>
              </a:ext>
            </a:extLst>
          </p:cNvPr>
          <p:cNvSpPr/>
          <p:nvPr/>
        </p:nvSpPr>
        <p:spPr>
          <a:xfrm>
            <a:off x="4557921" y="3120831"/>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evening</a:t>
            </a:r>
          </a:p>
        </p:txBody>
      </p:sp>
      <p:sp>
        <p:nvSpPr>
          <p:cNvPr id="73" name="Rectangle 72">
            <a:extLst>
              <a:ext uri="{FF2B5EF4-FFF2-40B4-BE49-F238E27FC236}">
                <a16:creationId xmlns:a16="http://schemas.microsoft.com/office/drawing/2014/main" id="{9876801D-32EF-59E0-E9C9-BFF30840FB8F}"/>
              </a:ext>
            </a:extLst>
          </p:cNvPr>
          <p:cNvSpPr/>
          <p:nvPr/>
        </p:nvSpPr>
        <p:spPr>
          <a:xfrm>
            <a:off x="6537199" y="3120831"/>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night</a:t>
            </a:r>
          </a:p>
        </p:txBody>
      </p:sp>
      <p:sp>
        <p:nvSpPr>
          <p:cNvPr id="4" name="Flowchart: Alternate Process 3">
            <a:extLst>
              <a:ext uri="{FF2B5EF4-FFF2-40B4-BE49-F238E27FC236}">
                <a16:creationId xmlns:a16="http://schemas.microsoft.com/office/drawing/2014/main" id="{49C4557A-500F-2B47-E1C9-F864056E8DE8}"/>
              </a:ext>
            </a:extLst>
          </p:cNvPr>
          <p:cNvSpPr/>
          <p:nvPr/>
        </p:nvSpPr>
        <p:spPr>
          <a:xfrm>
            <a:off x="710673" y="4755926"/>
            <a:ext cx="7694496" cy="397922"/>
          </a:xfrm>
          <a:prstGeom prst="flowChartAlternateProcess">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rrow: Left-Right 2">
            <a:extLst>
              <a:ext uri="{FF2B5EF4-FFF2-40B4-BE49-F238E27FC236}">
                <a16:creationId xmlns:a16="http://schemas.microsoft.com/office/drawing/2014/main" id="{D0AB8B7C-6FA4-8EA4-8289-0D7BD8AE906E}"/>
              </a:ext>
            </a:extLst>
          </p:cNvPr>
          <p:cNvSpPr/>
          <p:nvPr/>
        </p:nvSpPr>
        <p:spPr>
          <a:xfrm>
            <a:off x="859681" y="4834243"/>
            <a:ext cx="7396480" cy="253844"/>
          </a:xfrm>
          <a:prstGeom prst="leftRightArrow">
            <a:avLst/>
          </a:prstGeom>
          <a:solidFill>
            <a:srgbClr val="EE73A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0164AD5-01C1-870E-A87E-90ACD7A659F9}"/>
              </a:ext>
            </a:extLst>
          </p:cNvPr>
          <p:cNvSpPr txBox="1"/>
          <p:nvPr/>
        </p:nvSpPr>
        <p:spPr>
          <a:xfrm>
            <a:off x="682386" y="5206931"/>
            <a:ext cx="966355" cy="369332"/>
          </a:xfrm>
          <a:prstGeom prst="rect">
            <a:avLst/>
          </a:prstGeom>
          <a:noFill/>
        </p:spPr>
        <p:txBody>
          <a:bodyPr wrap="square" rtlCol="0">
            <a:spAutoFit/>
          </a:bodyPr>
          <a:lstStyle/>
          <a:p>
            <a:r>
              <a:rPr lang="en-GB" b="1" dirty="0">
                <a:solidFill>
                  <a:srgbClr val="EE73AA"/>
                </a:solidFill>
              </a:rPr>
              <a:t>earliest</a:t>
            </a:r>
          </a:p>
        </p:txBody>
      </p:sp>
      <p:sp>
        <p:nvSpPr>
          <p:cNvPr id="7" name="TextBox 6">
            <a:extLst>
              <a:ext uri="{FF2B5EF4-FFF2-40B4-BE49-F238E27FC236}">
                <a16:creationId xmlns:a16="http://schemas.microsoft.com/office/drawing/2014/main" id="{D8498FC1-C7C5-3F37-7201-BFB40841DFFB}"/>
              </a:ext>
            </a:extLst>
          </p:cNvPr>
          <p:cNvSpPr txBox="1"/>
          <p:nvPr/>
        </p:nvSpPr>
        <p:spPr>
          <a:xfrm>
            <a:off x="7662192" y="5206931"/>
            <a:ext cx="774149" cy="369332"/>
          </a:xfrm>
          <a:prstGeom prst="rect">
            <a:avLst/>
          </a:prstGeom>
          <a:noFill/>
        </p:spPr>
        <p:txBody>
          <a:bodyPr wrap="square" rtlCol="0">
            <a:spAutoFit/>
          </a:bodyPr>
          <a:lstStyle/>
          <a:p>
            <a:r>
              <a:rPr lang="en-GB" b="1" dirty="0">
                <a:solidFill>
                  <a:srgbClr val="EE73AA"/>
                </a:solidFill>
              </a:rPr>
              <a:t>latest</a:t>
            </a:r>
          </a:p>
        </p:txBody>
      </p:sp>
      <p:sp>
        <p:nvSpPr>
          <p:cNvPr id="8" name="TextBox 7">
            <a:extLst>
              <a:ext uri="{FF2B5EF4-FFF2-40B4-BE49-F238E27FC236}">
                <a16:creationId xmlns:a16="http://schemas.microsoft.com/office/drawing/2014/main" id="{238E7A90-60FA-B145-F9E5-27061792DDCC}"/>
              </a:ext>
            </a:extLst>
          </p:cNvPr>
          <p:cNvSpPr txBox="1"/>
          <p:nvPr/>
        </p:nvSpPr>
        <p:spPr>
          <a:xfrm>
            <a:off x="2551488" y="1228580"/>
            <a:ext cx="3891092" cy="400110"/>
          </a:xfrm>
          <a:prstGeom prst="rect">
            <a:avLst/>
          </a:prstGeom>
          <a:noFill/>
        </p:spPr>
        <p:txBody>
          <a:bodyPr wrap="square" rtlCol="0">
            <a:spAutoFit/>
          </a:bodyPr>
          <a:lstStyle/>
          <a:p>
            <a:pPr algn="ctr"/>
            <a:r>
              <a:rPr lang="en-GB" sz="2000" b="1" dirty="0"/>
              <a:t>Earlier</a:t>
            </a:r>
            <a:r>
              <a:rPr lang="en-GB" sz="2000" dirty="0"/>
              <a:t> than the evening.</a:t>
            </a:r>
          </a:p>
        </p:txBody>
      </p:sp>
      <p:sp>
        <p:nvSpPr>
          <p:cNvPr id="5" name="Rectangle 4">
            <a:extLst>
              <a:ext uri="{FF2B5EF4-FFF2-40B4-BE49-F238E27FC236}">
                <a16:creationId xmlns:a16="http://schemas.microsoft.com/office/drawing/2014/main" id="{9FC0C023-18BB-C7FF-7A41-D1E18199AD47}"/>
              </a:ext>
            </a:extLst>
          </p:cNvPr>
          <p:cNvSpPr/>
          <p:nvPr/>
        </p:nvSpPr>
        <p:spPr>
          <a:xfrm>
            <a:off x="606188" y="1670886"/>
            <a:ext cx="7903466" cy="480302"/>
          </a:xfrm>
          <a:prstGeom prst="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 Is there more than 1 possible answer?</a:t>
            </a:r>
            <a:endParaRPr lang="en-GB" sz="2000" dirty="0">
              <a:solidFill>
                <a:schemeClr val="tx1"/>
              </a:solidFill>
            </a:endParaRPr>
          </a:p>
        </p:txBody>
      </p:sp>
      <p:sp>
        <p:nvSpPr>
          <p:cNvPr id="9" name="Rectangle: Top Corners Rounded 8">
            <a:extLst>
              <a:ext uri="{FF2B5EF4-FFF2-40B4-BE49-F238E27FC236}">
                <a16:creationId xmlns:a16="http://schemas.microsoft.com/office/drawing/2014/main" id="{76057246-3E6B-7F8E-91C1-60B96C16A884}"/>
              </a:ext>
            </a:extLst>
          </p:cNvPr>
          <p:cNvSpPr/>
          <p:nvPr/>
        </p:nvSpPr>
        <p:spPr>
          <a:xfrm>
            <a:off x="2646107" y="5585538"/>
            <a:ext cx="3624053" cy="644238"/>
          </a:xfrm>
          <a:prstGeom prst="round2SameRect">
            <a:avLst/>
          </a:prstGeom>
          <a:solidFill>
            <a:srgbClr val="FFEDAA">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Let’s add an extra clue…</a:t>
            </a:r>
          </a:p>
        </p:txBody>
      </p:sp>
      <p:sp>
        <p:nvSpPr>
          <p:cNvPr id="10" name="TextBox 9">
            <a:extLst>
              <a:ext uri="{FF2B5EF4-FFF2-40B4-BE49-F238E27FC236}">
                <a16:creationId xmlns:a16="http://schemas.microsoft.com/office/drawing/2014/main" id="{32F36F6D-B877-5AD8-7851-3EA0765505B6}"/>
              </a:ext>
            </a:extLst>
          </p:cNvPr>
          <p:cNvSpPr txBox="1"/>
          <p:nvPr/>
        </p:nvSpPr>
        <p:spPr>
          <a:xfrm>
            <a:off x="1416049" y="5681704"/>
            <a:ext cx="6455725" cy="400110"/>
          </a:xfrm>
          <a:prstGeom prst="rect">
            <a:avLst/>
          </a:prstGeom>
          <a:noFill/>
        </p:spPr>
        <p:txBody>
          <a:bodyPr wrap="square" rtlCol="0">
            <a:spAutoFit/>
          </a:bodyPr>
          <a:lstStyle/>
          <a:p>
            <a:pPr algn="ctr"/>
            <a:r>
              <a:rPr lang="en-GB" sz="2000" b="1" dirty="0"/>
              <a:t>Earlier</a:t>
            </a:r>
            <a:r>
              <a:rPr lang="en-GB" sz="2000" dirty="0"/>
              <a:t> than the evening and </a:t>
            </a:r>
            <a:r>
              <a:rPr lang="en-GB" sz="2000" b="1" dirty="0"/>
              <a:t>later</a:t>
            </a:r>
            <a:r>
              <a:rPr lang="en-GB" sz="2000" dirty="0"/>
              <a:t> than the morning.</a:t>
            </a:r>
          </a:p>
        </p:txBody>
      </p:sp>
    </p:spTree>
    <p:extLst>
      <p:ext uri="{BB962C8B-B14F-4D97-AF65-F5344CB8AC3E}">
        <p14:creationId xmlns:p14="http://schemas.microsoft.com/office/powerpoint/2010/main" val="2968183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fade">
                                      <p:cBhvr>
                                        <p:cTn id="11" dur="750"/>
                                        <p:tgtEl>
                                          <p:spTgt spid="5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750"/>
                                        <p:tgtEl>
                                          <p:spTgt spid="5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9"/>
                                        </p:tgtEl>
                                        <p:attrNameLst>
                                          <p:attrName>style.visibility</p:attrName>
                                        </p:attrNameLst>
                                      </p:cBhvr>
                                      <p:to>
                                        <p:strVal val="visible"/>
                                      </p:to>
                                    </p:set>
                                    <p:animEffect transition="in" filter="fade">
                                      <p:cBhvr>
                                        <p:cTn id="17" dur="750"/>
                                        <p:tgtEl>
                                          <p:spTgt spid="5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750"/>
                                        <p:tgtEl>
                                          <p:spTgt spid="6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6" presetClass="emph" presetSubtype="0" fill="hold" grpId="0" nodeType="clickEffect">
                                  <p:stCondLst>
                                    <p:cond delay="0"/>
                                  </p:stCondLst>
                                  <p:childTnLst>
                                    <p:animEffect transition="out" filter="fade">
                                      <p:cBhvr>
                                        <p:cTn id="29" dur="1000" tmFilter="0, 0; .2, .5; .8, .5; 1, 0"/>
                                        <p:tgtEl>
                                          <p:spTgt spid="62"/>
                                        </p:tgtEl>
                                      </p:cBhvr>
                                    </p:animEffect>
                                    <p:animScale>
                                      <p:cBhvr>
                                        <p:cTn id="30" dur="500" autoRev="1" fill="hold"/>
                                        <p:tgtEl>
                                          <p:spTgt spid="62"/>
                                        </p:tgtEl>
                                      </p:cBhvr>
                                      <p:by x="105000" y="105000"/>
                                    </p:animScale>
                                  </p:childTnLst>
                                </p:cTn>
                              </p:par>
                              <p:par>
                                <p:cTn id="31" presetID="26" presetClass="emph" presetSubtype="0" fill="hold" grpId="0" nodeType="withEffect">
                                  <p:stCondLst>
                                    <p:cond delay="0"/>
                                  </p:stCondLst>
                                  <p:childTnLst>
                                    <p:animEffect transition="out" filter="fade">
                                      <p:cBhvr>
                                        <p:cTn id="32" dur="1000" tmFilter="0, 0; .2, .5; .8, .5; 1, 0"/>
                                        <p:tgtEl>
                                          <p:spTgt spid="67"/>
                                        </p:tgtEl>
                                      </p:cBhvr>
                                    </p:animEffect>
                                    <p:animScale>
                                      <p:cBhvr>
                                        <p:cTn id="33" dur="500" autoRev="1" fill="hold"/>
                                        <p:tgtEl>
                                          <p:spTgt spid="67"/>
                                        </p:tgtEl>
                                      </p:cBhvr>
                                      <p:by x="105000" y="105000"/>
                                    </p:animScale>
                                  </p:childTnLst>
                                </p:cTn>
                              </p:par>
                              <p:par>
                                <p:cTn id="34" presetID="32" presetClass="emph" presetSubtype="0" fill="hold" grpId="0" nodeType="withEffect">
                                  <p:stCondLst>
                                    <p:cond delay="0"/>
                                  </p:stCondLst>
                                  <p:childTnLst>
                                    <p:animRot by="120000">
                                      <p:cBhvr>
                                        <p:cTn id="35" dur="100" fill="hold">
                                          <p:stCondLst>
                                            <p:cond delay="0"/>
                                          </p:stCondLst>
                                        </p:cTn>
                                        <p:tgtEl>
                                          <p:spTgt spid="34"/>
                                        </p:tgtEl>
                                        <p:attrNameLst>
                                          <p:attrName>r</p:attrName>
                                        </p:attrNameLst>
                                      </p:cBhvr>
                                    </p:animRot>
                                    <p:animRot by="-240000">
                                      <p:cBhvr>
                                        <p:cTn id="36" dur="200" fill="hold">
                                          <p:stCondLst>
                                            <p:cond delay="200"/>
                                          </p:stCondLst>
                                        </p:cTn>
                                        <p:tgtEl>
                                          <p:spTgt spid="34"/>
                                        </p:tgtEl>
                                        <p:attrNameLst>
                                          <p:attrName>r</p:attrName>
                                        </p:attrNameLst>
                                      </p:cBhvr>
                                    </p:animRot>
                                    <p:animRot by="240000">
                                      <p:cBhvr>
                                        <p:cTn id="37" dur="200" fill="hold">
                                          <p:stCondLst>
                                            <p:cond delay="400"/>
                                          </p:stCondLst>
                                        </p:cTn>
                                        <p:tgtEl>
                                          <p:spTgt spid="34"/>
                                        </p:tgtEl>
                                        <p:attrNameLst>
                                          <p:attrName>r</p:attrName>
                                        </p:attrNameLst>
                                      </p:cBhvr>
                                    </p:animRot>
                                    <p:animRot by="-240000">
                                      <p:cBhvr>
                                        <p:cTn id="38" dur="200" fill="hold">
                                          <p:stCondLst>
                                            <p:cond delay="600"/>
                                          </p:stCondLst>
                                        </p:cTn>
                                        <p:tgtEl>
                                          <p:spTgt spid="34"/>
                                        </p:tgtEl>
                                        <p:attrNameLst>
                                          <p:attrName>r</p:attrName>
                                        </p:attrNameLst>
                                      </p:cBhvr>
                                    </p:animRot>
                                    <p:animRot by="120000">
                                      <p:cBhvr>
                                        <p:cTn id="39" dur="200" fill="hold">
                                          <p:stCondLst>
                                            <p:cond delay="800"/>
                                          </p:stCondLst>
                                        </p:cTn>
                                        <p:tgtEl>
                                          <p:spTgt spid="34"/>
                                        </p:tgtEl>
                                        <p:attrNameLst>
                                          <p:attrName>r</p:attrName>
                                        </p:attrNameLst>
                                      </p:cBhvr>
                                    </p:animRot>
                                  </p:childTnLst>
                                </p:cTn>
                              </p:par>
                              <p:par>
                                <p:cTn id="40" presetID="32" presetClass="emph" presetSubtype="0" fill="hold" grpId="0" nodeType="withEffect">
                                  <p:stCondLst>
                                    <p:cond delay="0"/>
                                  </p:stCondLst>
                                  <p:childTnLst>
                                    <p:animRot by="120000">
                                      <p:cBhvr>
                                        <p:cTn id="41" dur="100" fill="hold">
                                          <p:stCondLst>
                                            <p:cond delay="0"/>
                                          </p:stCondLst>
                                        </p:cTn>
                                        <p:tgtEl>
                                          <p:spTgt spid="33"/>
                                        </p:tgtEl>
                                        <p:attrNameLst>
                                          <p:attrName>r</p:attrName>
                                        </p:attrNameLst>
                                      </p:cBhvr>
                                    </p:animRot>
                                    <p:animRot by="-240000">
                                      <p:cBhvr>
                                        <p:cTn id="42" dur="200" fill="hold">
                                          <p:stCondLst>
                                            <p:cond delay="200"/>
                                          </p:stCondLst>
                                        </p:cTn>
                                        <p:tgtEl>
                                          <p:spTgt spid="33"/>
                                        </p:tgtEl>
                                        <p:attrNameLst>
                                          <p:attrName>r</p:attrName>
                                        </p:attrNameLst>
                                      </p:cBhvr>
                                    </p:animRot>
                                    <p:animRot by="240000">
                                      <p:cBhvr>
                                        <p:cTn id="43" dur="200" fill="hold">
                                          <p:stCondLst>
                                            <p:cond delay="400"/>
                                          </p:stCondLst>
                                        </p:cTn>
                                        <p:tgtEl>
                                          <p:spTgt spid="33"/>
                                        </p:tgtEl>
                                        <p:attrNameLst>
                                          <p:attrName>r</p:attrName>
                                        </p:attrNameLst>
                                      </p:cBhvr>
                                    </p:animRot>
                                    <p:animRot by="-240000">
                                      <p:cBhvr>
                                        <p:cTn id="44" dur="200" fill="hold">
                                          <p:stCondLst>
                                            <p:cond delay="600"/>
                                          </p:stCondLst>
                                        </p:cTn>
                                        <p:tgtEl>
                                          <p:spTgt spid="33"/>
                                        </p:tgtEl>
                                        <p:attrNameLst>
                                          <p:attrName>r</p:attrName>
                                        </p:attrNameLst>
                                      </p:cBhvr>
                                    </p:animRot>
                                    <p:animRot by="120000">
                                      <p:cBhvr>
                                        <p:cTn id="45" dur="200" fill="hold">
                                          <p:stCondLst>
                                            <p:cond delay="800"/>
                                          </p:stCondLst>
                                        </p:cTn>
                                        <p:tgtEl>
                                          <p:spTgt spid="33"/>
                                        </p:tgtEl>
                                        <p:attrNameLst>
                                          <p:attrName>r</p:attrName>
                                        </p:attrNameLst>
                                      </p:cBhvr>
                                    </p:animRot>
                                  </p:childTnLst>
                                </p:cTn>
                              </p:par>
                            </p:childTnLst>
                          </p:cTn>
                        </p:par>
                        <p:par>
                          <p:cTn id="46" fill="hold">
                            <p:stCondLst>
                              <p:cond delay="1000"/>
                            </p:stCondLst>
                            <p:childTnLst>
                              <p:par>
                                <p:cTn id="47" presetID="22" presetClass="entr" presetSubtype="4"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1000"/>
                                        <p:tgtEl>
                                          <p:spTgt spid="9"/>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xit" presetSubtype="0" fill="hold" grpId="1" nodeType="clickEffect">
                                  <p:stCondLst>
                                    <p:cond delay="0"/>
                                  </p:stCondLst>
                                  <p:childTnLst>
                                    <p:animEffect transition="out" filter="fade">
                                      <p:cBhvr>
                                        <p:cTn id="53" dur="500"/>
                                        <p:tgtEl>
                                          <p:spTgt spid="9"/>
                                        </p:tgtEl>
                                      </p:cBhvr>
                                    </p:animEffect>
                                    <p:set>
                                      <p:cBhvr>
                                        <p:cTn id="54" dur="1" fill="hold">
                                          <p:stCondLst>
                                            <p:cond delay="499"/>
                                          </p:stCondLst>
                                        </p:cTn>
                                        <p:tgtEl>
                                          <p:spTgt spid="9"/>
                                        </p:tgtEl>
                                        <p:attrNameLst>
                                          <p:attrName>style.visibility</p:attrName>
                                        </p:attrNameLst>
                                      </p:cBhvr>
                                      <p:to>
                                        <p:strVal val="hidden"/>
                                      </p:to>
                                    </p:set>
                                  </p:childTnLst>
                                </p:cTn>
                              </p:par>
                              <p:par>
                                <p:cTn id="55" presetID="10" presetClass="entr" presetSubtype="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1000"/>
                                        <p:tgtEl>
                                          <p:spTgt spid="10"/>
                                        </p:tgtEl>
                                      </p:cBhvr>
                                    </p:animEffect>
                                  </p:childTnLst>
                                </p:cTn>
                              </p:par>
                            </p:childTnLst>
                          </p:cTn>
                        </p:par>
                      </p:childTnLst>
                    </p:cTn>
                  </p:par>
                  <p:par>
                    <p:cTn id="58" fill="hold">
                      <p:stCondLst>
                        <p:cond delay="indefinite"/>
                      </p:stCondLst>
                      <p:childTnLst>
                        <p:par>
                          <p:cTn id="59" fill="hold">
                            <p:stCondLst>
                              <p:cond delay="0"/>
                            </p:stCondLst>
                            <p:childTnLst>
                              <p:par>
                                <p:cTn id="60" presetID="26" presetClass="emph" presetSubtype="0" fill="hold" grpId="1" nodeType="clickEffect">
                                  <p:stCondLst>
                                    <p:cond delay="0"/>
                                  </p:stCondLst>
                                  <p:childTnLst>
                                    <p:animEffect transition="out" filter="fade">
                                      <p:cBhvr>
                                        <p:cTn id="61" dur="1000" tmFilter="0, 0; .2, .5; .8, .5; 1, 0"/>
                                        <p:tgtEl>
                                          <p:spTgt spid="67"/>
                                        </p:tgtEl>
                                      </p:cBhvr>
                                    </p:animEffect>
                                    <p:animScale>
                                      <p:cBhvr>
                                        <p:cTn id="62" dur="500" autoRev="1" fill="hold"/>
                                        <p:tgtEl>
                                          <p:spTgt spid="67"/>
                                        </p:tgtEl>
                                      </p:cBhvr>
                                      <p:by x="105000" y="105000"/>
                                    </p:animScale>
                                  </p:childTnLst>
                                </p:cTn>
                              </p:par>
                              <p:par>
                                <p:cTn id="63" presetID="32" presetClass="emph" presetSubtype="0" fill="hold" grpId="1" nodeType="withEffect">
                                  <p:stCondLst>
                                    <p:cond delay="0"/>
                                  </p:stCondLst>
                                  <p:childTnLst>
                                    <p:animRot by="120000">
                                      <p:cBhvr>
                                        <p:cTn id="64" dur="100" fill="hold">
                                          <p:stCondLst>
                                            <p:cond delay="0"/>
                                          </p:stCondLst>
                                        </p:cTn>
                                        <p:tgtEl>
                                          <p:spTgt spid="33"/>
                                        </p:tgtEl>
                                        <p:attrNameLst>
                                          <p:attrName>r</p:attrName>
                                        </p:attrNameLst>
                                      </p:cBhvr>
                                    </p:animRot>
                                    <p:animRot by="-240000">
                                      <p:cBhvr>
                                        <p:cTn id="65" dur="200" fill="hold">
                                          <p:stCondLst>
                                            <p:cond delay="200"/>
                                          </p:stCondLst>
                                        </p:cTn>
                                        <p:tgtEl>
                                          <p:spTgt spid="33"/>
                                        </p:tgtEl>
                                        <p:attrNameLst>
                                          <p:attrName>r</p:attrName>
                                        </p:attrNameLst>
                                      </p:cBhvr>
                                    </p:animRot>
                                    <p:animRot by="240000">
                                      <p:cBhvr>
                                        <p:cTn id="66" dur="200" fill="hold">
                                          <p:stCondLst>
                                            <p:cond delay="400"/>
                                          </p:stCondLst>
                                        </p:cTn>
                                        <p:tgtEl>
                                          <p:spTgt spid="33"/>
                                        </p:tgtEl>
                                        <p:attrNameLst>
                                          <p:attrName>r</p:attrName>
                                        </p:attrNameLst>
                                      </p:cBhvr>
                                    </p:animRot>
                                    <p:animRot by="-240000">
                                      <p:cBhvr>
                                        <p:cTn id="67" dur="200" fill="hold">
                                          <p:stCondLst>
                                            <p:cond delay="600"/>
                                          </p:stCondLst>
                                        </p:cTn>
                                        <p:tgtEl>
                                          <p:spTgt spid="33"/>
                                        </p:tgtEl>
                                        <p:attrNameLst>
                                          <p:attrName>r</p:attrName>
                                        </p:attrNameLst>
                                      </p:cBhvr>
                                    </p:animRot>
                                    <p:animRot by="120000">
                                      <p:cBhvr>
                                        <p:cTn id="68" dur="200" fill="hold">
                                          <p:stCondLst>
                                            <p:cond delay="800"/>
                                          </p:stCondLst>
                                        </p:cTn>
                                        <p:tgtEl>
                                          <p:spTgt spid="3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6" grpId="0" animBg="1"/>
      <p:bldP spid="58" grpId="0" animBg="1"/>
      <p:bldP spid="59" grpId="0" animBg="1"/>
      <p:bldP spid="60" grpId="0" animBg="1"/>
      <p:bldP spid="34" grpId="0" animBg="1"/>
      <p:bldP spid="33" grpId="0" animBg="1"/>
      <p:bldP spid="33" grpId="1" animBg="1"/>
      <p:bldP spid="62" grpId="0" animBg="1"/>
      <p:bldP spid="67" grpId="0" animBg="1"/>
      <p:bldP spid="67" grpId="1" animBg="1"/>
      <p:bldP spid="5" grpId="0" animBg="1"/>
      <p:bldP spid="9" grpId="0" animBg="1"/>
      <p:bldP spid="9" grpId="1"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Take turns with a partner to give clues describing part of the day.</a:t>
            </a: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799" y="-107461"/>
            <a:ext cx="1968501"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Parts of the Day</a:t>
            </a:r>
          </a:p>
          <a:p>
            <a:pPr algn="ctr"/>
            <a:endParaRPr lang="en-GB" dirty="0"/>
          </a:p>
        </p:txBody>
      </p:sp>
      <p:sp>
        <p:nvSpPr>
          <p:cNvPr id="56" name="Rectangle: Rounded Corners 55" hidden="1">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hidden="1">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hidden="1">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hidden="1">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ectangle: Rounded Corners 33">
            <a:extLst>
              <a:ext uri="{FF2B5EF4-FFF2-40B4-BE49-F238E27FC236}">
                <a16:creationId xmlns:a16="http://schemas.microsoft.com/office/drawing/2014/main" id="{76B53C84-5FF7-AD8B-A261-773FAA0EA90E}"/>
              </a:ext>
            </a:extLst>
          </p:cNvPr>
          <p:cNvSpPr/>
          <p:nvPr/>
        </p:nvSpPr>
        <p:spPr>
          <a:xfrm>
            <a:off x="721258" y="2505329"/>
            <a:ext cx="1822313" cy="2304936"/>
          </a:xfrm>
          <a:prstGeom prst="roundRect">
            <a:avLst>
              <a:gd name="adj" fmla="val 3289"/>
            </a:avLst>
          </a:prstGeom>
          <a:blipFill>
            <a:blip r:embed="rId2"/>
            <a:stretch>
              <a:fillRect l="-70533" t="-52997" r="-99" b="-1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ectangle: Rounded Corners 32">
            <a:extLst>
              <a:ext uri="{FF2B5EF4-FFF2-40B4-BE49-F238E27FC236}">
                <a16:creationId xmlns:a16="http://schemas.microsoft.com/office/drawing/2014/main" id="{94D7006C-67EB-6C85-2DC9-D9EBF2DA76DC}"/>
              </a:ext>
            </a:extLst>
          </p:cNvPr>
          <p:cNvSpPr/>
          <p:nvPr/>
        </p:nvSpPr>
        <p:spPr>
          <a:xfrm>
            <a:off x="2671175" y="2501855"/>
            <a:ext cx="1822313" cy="2304936"/>
          </a:xfrm>
          <a:prstGeom prst="roundRect">
            <a:avLst>
              <a:gd name="adj" fmla="val 3289"/>
            </a:avLst>
          </a:prstGeom>
          <a:blipFill>
            <a:blip r:embed="rId3"/>
            <a:stretch>
              <a:fillRect l="-12283" t="453" r="-2467" b="-4396"/>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Rounded Corners 31">
            <a:extLst>
              <a:ext uri="{FF2B5EF4-FFF2-40B4-BE49-F238E27FC236}">
                <a16:creationId xmlns:a16="http://schemas.microsoft.com/office/drawing/2014/main" id="{31EA7289-4683-05D8-DB18-40075A1D784B}"/>
              </a:ext>
            </a:extLst>
          </p:cNvPr>
          <p:cNvSpPr/>
          <p:nvPr/>
        </p:nvSpPr>
        <p:spPr>
          <a:xfrm>
            <a:off x="4619281" y="2498396"/>
            <a:ext cx="1822313" cy="2304936"/>
          </a:xfrm>
          <a:prstGeom prst="roundRect">
            <a:avLst>
              <a:gd name="adj" fmla="val 3289"/>
            </a:avLst>
          </a:prstGeom>
          <a:blipFill>
            <a:blip r:embed="rId4"/>
            <a:stretch>
              <a:fillRect l="-6903" t="-6402" r="-4069" b="146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Rounded Corners 29">
            <a:extLst>
              <a:ext uri="{FF2B5EF4-FFF2-40B4-BE49-F238E27FC236}">
                <a16:creationId xmlns:a16="http://schemas.microsoft.com/office/drawing/2014/main" id="{EE3C55CF-C0B3-357C-C417-897524D17BCF}"/>
              </a:ext>
            </a:extLst>
          </p:cNvPr>
          <p:cNvSpPr/>
          <p:nvPr/>
        </p:nvSpPr>
        <p:spPr>
          <a:xfrm>
            <a:off x="6593441" y="2512275"/>
            <a:ext cx="1822313" cy="2304936"/>
          </a:xfrm>
          <a:prstGeom prst="roundRect">
            <a:avLst>
              <a:gd name="adj" fmla="val 3289"/>
            </a:avLst>
          </a:prstGeom>
          <a:blipFill>
            <a:blip r:embed="rId5"/>
            <a:stretch>
              <a:fillRect l="-8562" t="-2022" r="-6706" b="-34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Rectangle 61">
            <a:extLst>
              <a:ext uri="{FF2B5EF4-FFF2-40B4-BE49-F238E27FC236}">
                <a16:creationId xmlns:a16="http://schemas.microsoft.com/office/drawing/2014/main" id="{98986C8F-4940-EFD2-89B8-BBB5D108C004}"/>
              </a:ext>
            </a:extLst>
          </p:cNvPr>
          <p:cNvSpPr/>
          <p:nvPr/>
        </p:nvSpPr>
        <p:spPr>
          <a:xfrm>
            <a:off x="675409" y="3364903"/>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morning</a:t>
            </a:r>
          </a:p>
        </p:txBody>
      </p:sp>
      <p:sp>
        <p:nvSpPr>
          <p:cNvPr id="67" name="Rectangle 66">
            <a:extLst>
              <a:ext uri="{FF2B5EF4-FFF2-40B4-BE49-F238E27FC236}">
                <a16:creationId xmlns:a16="http://schemas.microsoft.com/office/drawing/2014/main" id="{32425991-DA24-9E33-079C-B8CC032EDDC9}"/>
              </a:ext>
            </a:extLst>
          </p:cNvPr>
          <p:cNvSpPr/>
          <p:nvPr/>
        </p:nvSpPr>
        <p:spPr>
          <a:xfrm>
            <a:off x="2633072" y="3342695"/>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afternoon</a:t>
            </a:r>
          </a:p>
        </p:txBody>
      </p:sp>
      <p:sp>
        <p:nvSpPr>
          <p:cNvPr id="70" name="Rectangle 69">
            <a:extLst>
              <a:ext uri="{FF2B5EF4-FFF2-40B4-BE49-F238E27FC236}">
                <a16:creationId xmlns:a16="http://schemas.microsoft.com/office/drawing/2014/main" id="{8905A7E2-B51D-4BA7-8BB6-96895E0957E1}"/>
              </a:ext>
            </a:extLst>
          </p:cNvPr>
          <p:cNvSpPr/>
          <p:nvPr/>
        </p:nvSpPr>
        <p:spPr>
          <a:xfrm>
            <a:off x="4582989" y="3342695"/>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evening</a:t>
            </a:r>
          </a:p>
        </p:txBody>
      </p:sp>
      <p:sp>
        <p:nvSpPr>
          <p:cNvPr id="73" name="Rectangle 72">
            <a:extLst>
              <a:ext uri="{FF2B5EF4-FFF2-40B4-BE49-F238E27FC236}">
                <a16:creationId xmlns:a16="http://schemas.microsoft.com/office/drawing/2014/main" id="{9876801D-32EF-59E0-E9C9-BFF30840FB8F}"/>
              </a:ext>
            </a:extLst>
          </p:cNvPr>
          <p:cNvSpPr/>
          <p:nvPr/>
        </p:nvSpPr>
        <p:spPr>
          <a:xfrm>
            <a:off x="6562267" y="3342695"/>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night</a:t>
            </a:r>
          </a:p>
        </p:txBody>
      </p:sp>
      <p:sp>
        <p:nvSpPr>
          <p:cNvPr id="4" name="Flowchart: Alternate Process 3">
            <a:extLst>
              <a:ext uri="{FF2B5EF4-FFF2-40B4-BE49-F238E27FC236}">
                <a16:creationId xmlns:a16="http://schemas.microsoft.com/office/drawing/2014/main" id="{49C4557A-500F-2B47-E1C9-F864056E8DE8}"/>
              </a:ext>
            </a:extLst>
          </p:cNvPr>
          <p:cNvSpPr/>
          <p:nvPr/>
        </p:nvSpPr>
        <p:spPr>
          <a:xfrm>
            <a:off x="735741" y="5112221"/>
            <a:ext cx="7694496" cy="397922"/>
          </a:xfrm>
          <a:prstGeom prst="flowChartAlternateProcess">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rrow: Left-Right 2">
            <a:extLst>
              <a:ext uri="{FF2B5EF4-FFF2-40B4-BE49-F238E27FC236}">
                <a16:creationId xmlns:a16="http://schemas.microsoft.com/office/drawing/2014/main" id="{D0AB8B7C-6FA4-8EA4-8289-0D7BD8AE906E}"/>
              </a:ext>
            </a:extLst>
          </p:cNvPr>
          <p:cNvSpPr/>
          <p:nvPr/>
        </p:nvSpPr>
        <p:spPr>
          <a:xfrm>
            <a:off x="884749" y="5190538"/>
            <a:ext cx="7396480" cy="253844"/>
          </a:xfrm>
          <a:prstGeom prst="leftRightArrow">
            <a:avLst/>
          </a:prstGeom>
          <a:solidFill>
            <a:srgbClr val="EE73A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0164AD5-01C1-870E-A87E-90ACD7A659F9}"/>
              </a:ext>
            </a:extLst>
          </p:cNvPr>
          <p:cNvSpPr txBox="1"/>
          <p:nvPr/>
        </p:nvSpPr>
        <p:spPr>
          <a:xfrm>
            <a:off x="707454" y="5563226"/>
            <a:ext cx="966355" cy="369332"/>
          </a:xfrm>
          <a:prstGeom prst="rect">
            <a:avLst/>
          </a:prstGeom>
          <a:noFill/>
        </p:spPr>
        <p:txBody>
          <a:bodyPr wrap="square" rtlCol="0">
            <a:spAutoFit/>
          </a:bodyPr>
          <a:lstStyle/>
          <a:p>
            <a:r>
              <a:rPr lang="en-GB" b="1" dirty="0">
                <a:solidFill>
                  <a:srgbClr val="EE73AA"/>
                </a:solidFill>
              </a:rPr>
              <a:t>earliest</a:t>
            </a:r>
          </a:p>
        </p:txBody>
      </p:sp>
      <p:sp>
        <p:nvSpPr>
          <p:cNvPr id="7" name="TextBox 6">
            <a:extLst>
              <a:ext uri="{FF2B5EF4-FFF2-40B4-BE49-F238E27FC236}">
                <a16:creationId xmlns:a16="http://schemas.microsoft.com/office/drawing/2014/main" id="{D8498FC1-C7C5-3F37-7201-BFB40841DFFB}"/>
              </a:ext>
            </a:extLst>
          </p:cNvPr>
          <p:cNvSpPr txBox="1"/>
          <p:nvPr/>
        </p:nvSpPr>
        <p:spPr>
          <a:xfrm>
            <a:off x="7687260" y="5563226"/>
            <a:ext cx="774149" cy="369332"/>
          </a:xfrm>
          <a:prstGeom prst="rect">
            <a:avLst/>
          </a:prstGeom>
          <a:noFill/>
        </p:spPr>
        <p:txBody>
          <a:bodyPr wrap="square" rtlCol="0">
            <a:spAutoFit/>
          </a:bodyPr>
          <a:lstStyle/>
          <a:p>
            <a:r>
              <a:rPr lang="en-GB" b="1" dirty="0">
                <a:solidFill>
                  <a:srgbClr val="EE73AA"/>
                </a:solidFill>
              </a:rPr>
              <a:t>latest</a:t>
            </a:r>
          </a:p>
        </p:txBody>
      </p:sp>
      <p:sp>
        <p:nvSpPr>
          <p:cNvPr id="8" name="TextBox 7">
            <a:extLst>
              <a:ext uri="{FF2B5EF4-FFF2-40B4-BE49-F238E27FC236}">
                <a16:creationId xmlns:a16="http://schemas.microsoft.com/office/drawing/2014/main" id="{238E7A90-60FA-B145-F9E5-27061792DDCC}"/>
              </a:ext>
            </a:extLst>
          </p:cNvPr>
          <p:cNvSpPr txBox="1"/>
          <p:nvPr/>
        </p:nvSpPr>
        <p:spPr>
          <a:xfrm>
            <a:off x="2626454" y="1220363"/>
            <a:ext cx="3891092" cy="400110"/>
          </a:xfrm>
          <a:prstGeom prst="rect">
            <a:avLst/>
          </a:prstGeom>
          <a:noFill/>
        </p:spPr>
        <p:txBody>
          <a:bodyPr wrap="square" rtlCol="0">
            <a:spAutoFit/>
          </a:bodyPr>
          <a:lstStyle/>
          <a:p>
            <a:pPr algn="ctr"/>
            <a:r>
              <a:rPr lang="en-GB" sz="2000" dirty="0"/>
              <a:t>Use these words to help you: </a:t>
            </a:r>
          </a:p>
        </p:txBody>
      </p:sp>
      <p:grpSp>
        <p:nvGrpSpPr>
          <p:cNvPr id="17" name="Group 16">
            <a:extLst>
              <a:ext uri="{FF2B5EF4-FFF2-40B4-BE49-F238E27FC236}">
                <a16:creationId xmlns:a16="http://schemas.microsoft.com/office/drawing/2014/main" id="{965720C4-AE4B-96B1-5E7B-B4869B572284}"/>
              </a:ext>
            </a:extLst>
          </p:cNvPr>
          <p:cNvGrpSpPr/>
          <p:nvPr/>
        </p:nvGrpSpPr>
        <p:grpSpPr>
          <a:xfrm>
            <a:off x="3202039" y="1698039"/>
            <a:ext cx="2739922" cy="570578"/>
            <a:chOff x="3267150" y="1698039"/>
            <a:chExt cx="2739922" cy="570578"/>
          </a:xfrm>
        </p:grpSpPr>
        <p:sp>
          <p:nvSpPr>
            <p:cNvPr id="12" name="Rectangle: Rounded Corners 11">
              <a:extLst>
                <a:ext uri="{FF2B5EF4-FFF2-40B4-BE49-F238E27FC236}">
                  <a16:creationId xmlns:a16="http://schemas.microsoft.com/office/drawing/2014/main" id="{9344418E-25AE-B6E1-F39F-884E70F104B7}"/>
                </a:ext>
              </a:extLst>
            </p:cNvPr>
            <p:cNvSpPr/>
            <p:nvPr/>
          </p:nvSpPr>
          <p:spPr>
            <a:xfrm>
              <a:off x="3330417" y="177077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13" name="Rectangle: Rounded Corners 12">
              <a:extLst>
                <a:ext uri="{FF2B5EF4-FFF2-40B4-BE49-F238E27FC236}">
                  <a16:creationId xmlns:a16="http://schemas.microsoft.com/office/drawing/2014/main" id="{0E6724C7-21A9-C532-5186-AD5E2DAFF760}"/>
                </a:ext>
              </a:extLst>
            </p:cNvPr>
            <p:cNvSpPr/>
            <p:nvPr/>
          </p:nvSpPr>
          <p:spPr>
            <a:xfrm>
              <a:off x="3267150" y="170194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earlier</a:t>
              </a:r>
            </a:p>
          </p:txBody>
        </p:sp>
        <p:sp>
          <p:nvSpPr>
            <p:cNvPr id="15" name="Rectangle: Rounded Corners 14">
              <a:extLst>
                <a:ext uri="{FF2B5EF4-FFF2-40B4-BE49-F238E27FC236}">
                  <a16:creationId xmlns:a16="http://schemas.microsoft.com/office/drawing/2014/main" id="{ADFA4D5C-68A2-1B8D-2730-47D03F5620E2}"/>
                </a:ext>
              </a:extLst>
            </p:cNvPr>
            <p:cNvSpPr/>
            <p:nvPr/>
          </p:nvSpPr>
          <p:spPr>
            <a:xfrm>
              <a:off x="4844001" y="176686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16" name="Rectangle: Rounded Corners 15">
              <a:extLst>
                <a:ext uri="{FF2B5EF4-FFF2-40B4-BE49-F238E27FC236}">
                  <a16:creationId xmlns:a16="http://schemas.microsoft.com/office/drawing/2014/main" id="{695E52A4-1624-9F48-C37F-6548CDF5B729}"/>
                </a:ext>
              </a:extLst>
            </p:cNvPr>
            <p:cNvSpPr/>
            <p:nvPr/>
          </p:nvSpPr>
          <p:spPr>
            <a:xfrm>
              <a:off x="4780734" y="169803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later</a:t>
              </a:r>
            </a:p>
          </p:txBody>
        </p:sp>
      </p:grpSp>
    </p:spTree>
    <p:extLst>
      <p:ext uri="{BB962C8B-B14F-4D97-AF65-F5344CB8AC3E}">
        <p14:creationId xmlns:p14="http://schemas.microsoft.com/office/powerpoint/2010/main" val="164630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750"/>
                                        <p:tgtEl>
                                          <p:spTgt spid="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750"/>
                                        <p:tgtEl>
                                          <p:spTgt spid="5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750"/>
                                        <p:tgtEl>
                                          <p:spTgt spid="5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75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8" grpId="0" animBg="1"/>
      <p:bldP spid="59" grpId="0" animBg="1"/>
      <p:bldP spid="6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Match the activities with the different times of day.</a:t>
            </a:r>
            <a:endParaRPr lang="en-GB" sz="2000" dirty="0">
              <a:solidFill>
                <a:schemeClr val="tx1"/>
              </a:solidFill>
            </a:endParaRP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800" y="-107461"/>
            <a:ext cx="1242010"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When?</a:t>
            </a:r>
          </a:p>
          <a:p>
            <a:pPr algn="ctr"/>
            <a:endParaRPr lang="en-GB" dirty="0"/>
          </a:p>
        </p:txBody>
      </p:sp>
      <p:sp>
        <p:nvSpPr>
          <p:cNvPr id="56" name="Rectangle: Rounded Corners 55" hidden="1">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hidden="1">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hidden="1">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hidden="1">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Top Corners Rounded 4">
            <a:extLst>
              <a:ext uri="{FF2B5EF4-FFF2-40B4-BE49-F238E27FC236}">
                <a16:creationId xmlns:a16="http://schemas.microsoft.com/office/drawing/2014/main" id="{1756EE44-5952-8233-F2B7-C50285EA14CA}"/>
              </a:ext>
            </a:extLst>
          </p:cNvPr>
          <p:cNvSpPr/>
          <p:nvPr/>
        </p:nvSpPr>
        <p:spPr>
          <a:xfrm>
            <a:off x="586318" y="576125"/>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When do you go to sleep?</a:t>
            </a:r>
            <a:endParaRPr lang="en-GB" sz="2000" dirty="0">
              <a:solidFill>
                <a:schemeClr val="tx1"/>
              </a:solidFill>
            </a:endParaRPr>
          </a:p>
        </p:txBody>
      </p:sp>
      <p:grpSp>
        <p:nvGrpSpPr>
          <p:cNvPr id="18" name="Group 17">
            <a:extLst>
              <a:ext uri="{FF2B5EF4-FFF2-40B4-BE49-F238E27FC236}">
                <a16:creationId xmlns:a16="http://schemas.microsoft.com/office/drawing/2014/main" id="{D8CD10FB-8F3C-1AC0-7C5B-9F4D367D51AF}"/>
              </a:ext>
            </a:extLst>
          </p:cNvPr>
          <p:cNvGrpSpPr/>
          <p:nvPr/>
        </p:nvGrpSpPr>
        <p:grpSpPr>
          <a:xfrm>
            <a:off x="3451281" y="1297517"/>
            <a:ext cx="2152418" cy="2148362"/>
            <a:chOff x="3451281" y="1297517"/>
            <a:chExt cx="2152418" cy="2148362"/>
          </a:xfrm>
        </p:grpSpPr>
        <p:pic>
          <p:nvPicPr>
            <p:cNvPr id="9" name="Picture 8">
              <a:extLst>
                <a:ext uri="{FF2B5EF4-FFF2-40B4-BE49-F238E27FC236}">
                  <a16:creationId xmlns:a16="http://schemas.microsoft.com/office/drawing/2014/main" id="{1988947A-05B9-99EC-3E7F-1651F97FDFFC}"/>
                </a:ext>
              </a:extLst>
            </p:cNvPr>
            <p:cNvPicPr>
              <a:picLocks noChangeAspect="1"/>
            </p:cNvPicPr>
            <p:nvPr/>
          </p:nvPicPr>
          <p:blipFill>
            <a:blip r:embed="rId2">
              <a:alphaModFix amt="50000"/>
            </a:blip>
            <a:stretch>
              <a:fillRect/>
            </a:stretch>
          </p:blipFill>
          <p:spPr>
            <a:xfrm>
              <a:off x="3451281" y="1297517"/>
              <a:ext cx="2152418" cy="2148362"/>
            </a:xfrm>
            <a:prstGeom prst="rect">
              <a:avLst/>
            </a:prstGeom>
          </p:spPr>
        </p:pic>
        <p:pic>
          <p:nvPicPr>
            <p:cNvPr id="10" name="Picture 9">
              <a:extLst>
                <a:ext uri="{FF2B5EF4-FFF2-40B4-BE49-F238E27FC236}">
                  <a16:creationId xmlns:a16="http://schemas.microsoft.com/office/drawing/2014/main" id="{470AC197-F3E7-ECB9-DFA6-51BD9903203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630537" y="1743391"/>
              <a:ext cx="1793906" cy="1256614"/>
            </a:xfrm>
            <a:prstGeom prst="rect">
              <a:avLst/>
            </a:prstGeom>
          </p:spPr>
        </p:pic>
      </p:grpSp>
      <p:sp>
        <p:nvSpPr>
          <p:cNvPr id="34" name="Rectangle: Rounded Corners 33">
            <a:extLst>
              <a:ext uri="{FF2B5EF4-FFF2-40B4-BE49-F238E27FC236}">
                <a16:creationId xmlns:a16="http://schemas.microsoft.com/office/drawing/2014/main" id="{76B53C84-5FF7-AD8B-A261-773FAA0EA90E}"/>
              </a:ext>
            </a:extLst>
          </p:cNvPr>
          <p:cNvSpPr/>
          <p:nvPr/>
        </p:nvSpPr>
        <p:spPr>
          <a:xfrm>
            <a:off x="710698" y="3700284"/>
            <a:ext cx="1822313" cy="2304936"/>
          </a:xfrm>
          <a:prstGeom prst="roundRect">
            <a:avLst>
              <a:gd name="adj" fmla="val 3289"/>
            </a:avLst>
          </a:prstGeom>
          <a:blipFill>
            <a:blip r:embed="rId4"/>
            <a:stretch>
              <a:fillRect l="-70533" t="-52997" r="-99" b="-1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ectangle: Rounded Corners 32">
            <a:extLst>
              <a:ext uri="{FF2B5EF4-FFF2-40B4-BE49-F238E27FC236}">
                <a16:creationId xmlns:a16="http://schemas.microsoft.com/office/drawing/2014/main" id="{94D7006C-67EB-6C85-2DC9-D9EBF2DA76DC}"/>
              </a:ext>
            </a:extLst>
          </p:cNvPr>
          <p:cNvSpPr/>
          <p:nvPr/>
        </p:nvSpPr>
        <p:spPr>
          <a:xfrm>
            <a:off x="2660615" y="3696810"/>
            <a:ext cx="1822313" cy="2304936"/>
          </a:xfrm>
          <a:prstGeom prst="roundRect">
            <a:avLst>
              <a:gd name="adj" fmla="val 3289"/>
            </a:avLst>
          </a:prstGeom>
          <a:blipFill>
            <a:blip r:embed="rId5"/>
            <a:stretch>
              <a:fillRect l="-12283" t="453" r="-2467" b="-4396"/>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Rounded Corners 31">
            <a:extLst>
              <a:ext uri="{FF2B5EF4-FFF2-40B4-BE49-F238E27FC236}">
                <a16:creationId xmlns:a16="http://schemas.microsoft.com/office/drawing/2014/main" id="{31EA7289-4683-05D8-DB18-40075A1D784B}"/>
              </a:ext>
            </a:extLst>
          </p:cNvPr>
          <p:cNvSpPr/>
          <p:nvPr/>
        </p:nvSpPr>
        <p:spPr>
          <a:xfrm>
            <a:off x="4608721" y="3693351"/>
            <a:ext cx="1822313" cy="2304936"/>
          </a:xfrm>
          <a:prstGeom prst="roundRect">
            <a:avLst>
              <a:gd name="adj" fmla="val 3289"/>
            </a:avLst>
          </a:prstGeom>
          <a:blipFill>
            <a:blip r:embed="rId6"/>
            <a:stretch>
              <a:fillRect l="-6903" t="-6402" r="-4069" b="146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Rounded Corners 29">
            <a:extLst>
              <a:ext uri="{FF2B5EF4-FFF2-40B4-BE49-F238E27FC236}">
                <a16:creationId xmlns:a16="http://schemas.microsoft.com/office/drawing/2014/main" id="{EE3C55CF-C0B3-357C-C417-897524D17BCF}"/>
              </a:ext>
            </a:extLst>
          </p:cNvPr>
          <p:cNvSpPr/>
          <p:nvPr/>
        </p:nvSpPr>
        <p:spPr>
          <a:xfrm>
            <a:off x="6582881" y="3707230"/>
            <a:ext cx="1822313" cy="2304936"/>
          </a:xfrm>
          <a:prstGeom prst="roundRect">
            <a:avLst>
              <a:gd name="adj" fmla="val 3289"/>
            </a:avLst>
          </a:prstGeom>
          <a:blipFill>
            <a:blip r:embed="rId7"/>
            <a:stretch>
              <a:fillRect l="-8562" t="-2022" r="-6706" b="-34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Rectangle 61">
            <a:extLst>
              <a:ext uri="{FF2B5EF4-FFF2-40B4-BE49-F238E27FC236}">
                <a16:creationId xmlns:a16="http://schemas.microsoft.com/office/drawing/2014/main" id="{98986C8F-4940-EFD2-89B8-BBB5D108C004}"/>
              </a:ext>
            </a:extLst>
          </p:cNvPr>
          <p:cNvSpPr/>
          <p:nvPr/>
        </p:nvSpPr>
        <p:spPr>
          <a:xfrm>
            <a:off x="664849" y="4559858"/>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morning</a:t>
            </a:r>
          </a:p>
        </p:txBody>
      </p:sp>
      <p:sp>
        <p:nvSpPr>
          <p:cNvPr id="67" name="Rectangle 66">
            <a:extLst>
              <a:ext uri="{FF2B5EF4-FFF2-40B4-BE49-F238E27FC236}">
                <a16:creationId xmlns:a16="http://schemas.microsoft.com/office/drawing/2014/main" id="{32425991-DA24-9E33-079C-B8CC032EDDC9}"/>
              </a:ext>
            </a:extLst>
          </p:cNvPr>
          <p:cNvSpPr/>
          <p:nvPr/>
        </p:nvSpPr>
        <p:spPr>
          <a:xfrm>
            <a:off x="2622512" y="4537650"/>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afternoon</a:t>
            </a:r>
          </a:p>
        </p:txBody>
      </p:sp>
      <p:sp>
        <p:nvSpPr>
          <p:cNvPr id="70" name="Rectangle 69">
            <a:extLst>
              <a:ext uri="{FF2B5EF4-FFF2-40B4-BE49-F238E27FC236}">
                <a16:creationId xmlns:a16="http://schemas.microsoft.com/office/drawing/2014/main" id="{8905A7E2-B51D-4BA7-8BB6-96895E0957E1}"/>
              </a:ext>
            </a:extLst>
          </p:cNvPr>
          <p:cNvSpPr/>
          <p:nvPr/>
        </p:nvSpPr>
        <p:spPr>
          <a:xfrm>
            <a:off x="4572429" y="4537650"/>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evening</a:t>
            </a:r>
          </a:p>
        </p:txBody>
      </p:sp>
      <p:sp>
        <p:nvSpPr>
          <p:cNvPr id="73" name="Rectangle 72">
            <a:extLst>
              <a:ext uri="{FF2B5EF4-FFF2-40B4-BE49-F238E27FC236}">
                <a16:creationId xmlns:a16="http://schemas.microsoft.com/office/drawing/2014/main" id="{9876801D-32EF-59E0-E9C9-BFF30840FB8F}"/>
              </a:ext>
            </a:extLst>
          </p:cNvPr>
          <p:cNvSpPr/>
          <p:nvPr/>
        </p:nvSpPr>
        <p:spPr>
          <a:xfrm>
            <a:off x="6551707" y="4537650"/>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night</a:t>
            </a:r>
          </a:p>
        </p:txBody>
      </p:sp>
      <p:sp>
        <p:nvSpPr>
          <p:cNvPr id="20" name="TextBox 19">
            <a:extLst>
              <a:ext uri="{FF2B5EF4-FFF2-40B4-BE49-F238E27FC236}">
                <a16:creationId xmlns:a16="http://schemas.microsoft.com/office/drawing/2014/main" id="{EE5EDE36-6F15-FDC7-EA89-DB7100CE9EED}"/>
              </a:ext>
            </a:extLst>
          </p:cNvPr>
          <p:cNvSpPr txBox="1"/>
          <p:nvPr/>
        </p:nvSpPr>
        <p:spPr>
          <a:xfrm>
            <a:off x="2415071" y="2145712"/>
            <a:ext cx="4313859" cy="707886"/>
          </a:xfrm>
          <a:prstGeom prst="rect">
            <a:avLst/>
          </a:prstGeom>
          <a:noFill/>
        </p:spPr>
        <p:txBody>
          <a:bodyPr wrap="square" rtlCol="0">
            <a:spAutoFit/>
          </a:bodyPr>
          <a:lstStyle/>
          <a:p>
            <a:pPr algn="ctr"/>
            <a:r>
              <a:rPr lang="en-GB" sz="2000"/>
              <a:t>Why do you think we sleep during this part of the day? </a:t>
            </a:r>
            <a:endParaRPr lang="en-GB" sz="2000" dirty="0"/>
          </a:p>
        </p:txBody>
      </p:sp>
      <p:sp>
        <p:nvSpPr>
          <p:cNvPr id="21" name="Arrow: Down 20">
            <a:extLst>
              <a:ext uri="{FF2B5EF4-FFF2-40B4-BE49-F238E27FC236}">
                <a16:creationId xmlns:a16="http://schemas.microsoft.com/office/drawing/2014/main" id="{66746858-0910-54CA-0EDE-D5F7FADA1471}"/>
              </a:ext>
            </a:extLst>
          </p:cNvPr>
          <p:cNvSpPr/>
          <p:nvPr/>
        </p:nvSpPr>
        <p:spPr>
          <a:xfrm>
            <a:off x="7391438" y="3445879"/>
            <a:ext cx="288524" cy="740041"/>
          </a:xfrm>
          <a:prstGeom prst="downArrow">
            <a:avLst/>
          </a:prstGeom>
          <a:solidFill>
            <a:srgbClr val="AFDEF9"/>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18798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750"/>
                                        <p:tgtEl>
                                          <p:spTgt spid="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750"/>
                                        <p:tgtEl>
                                          <p:spTgt spid="5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750"/>
                                        <p:tgtEl>
                                          <p:spTgt spid="5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750"/>
                                        <p:tgtEl>
                                          <p:spTgt spid="6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0" nodeType="clickEffect">
                                  <p:stCondLst>
                                    <p:cond delay="0"/>
                                  </p:stCondLst>
                                  <p:childTnLst>
                                    <p:animEffect transition="out" filter="fade">
                                      <p:cBhvr>
                                        <p:cTn id="20" dur="500"/>
                                        <p:tgtEl>
                                          <p:spTgt spid="14"/>
                                        </p:tgtEl>
                                      </p:cBhvr>
                                    </p:animEffect>
                                    <p:set>
                                      <p:cBhvr>
                                        <p:cTn id="21" dur="1" fill="hold">
                                          <p:stCondLst>
                                            <p:cond delay="499"/>
                                          </p:stCondLst>
                                        </p:cTn>
                                        <p:tgtEl>
                                          <p:spTgt spid="14"/>
                                        </p:tgtEl>
                                        <p:attrNameLst>
                                          <p:attrName>style.visibility</p:attrName>
                                        </p:attrNameLst>
                                      </p:cBhvr>
                                      <p:to>
                                        <p:strVal val="hidden"/>
                                      </p:to>
                                    </p:set>
                                  </p:childTnLst>
                                </p:cTn>
                              </p:par>
                              <p:par>
                                <p:cTn id="22" presetID="22" presetClass="entr" presetSubtype="1"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up)">
                                      <p:cBhvr>
                                        <p:cTn id="24" dur="1000"/>
                                        <p:tgtEl>
                                          <p:spTgt spid="5"/>
                                        </p:tgtEl>
                                      </p:cBhvr>
                                    </p:animEffect>
                                  </p:childTnLst>
                                </p:cTn>
                              </p:par>
                              <p:par>
                                <p:cTn id="25" presetID="42" presetClass="entr" presetSubtype="0" fill="hold" nodeType="withEffect">
                                  <p:stCondLst>
                                    <p:cond delay="50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5" presetClass="path" presetSubtype="0" accel="50000" decel="50000" fill="hold" nodeType="clickEffect">
                                  <p:stCondLst>
                                    <p:cond delay="0"/>
                                  </p:stCondLst>
                                  <p:childTnLst>
                                    <p:animMotion origin="layout" path="M 1.11111E-6 -3.33333E-6 L 0.3276 0.10278 " pathEditMode="relative" rAng="0" ptsTypes="AA">
                                      <p:cBhvr>
                                        <p:cTn id="33" dur="1500" fill="hold"/>
                                        <p:tgtEl>
                                          <p:spTgt spid="18"/>
                                        </p:tgtEl>
                                        <p:attrNameLst>
                                          <p:attrName>ppt_x</p:attrName>
                                          <p:attrName>ppt_y</p:attrName>
                                        </p:attrNameLst>
                                      </p:cBhvr>
                                      <p:rCtr x="16372" y="5139"/>
                                    </p:animMotion>
                                  </p:childTnLst>
                                </p:cTn>
                              </p:par>
                              <p:par>
                                <p:cTn id="34" presetID="22" presetClass="entr" presetSubtype="1" fill="hold" grpId="0" nodeType="withEffect">
                                  <p:stCondLst>
                                    <p:cond delay="1000"/>
                                  </p:stCondLst>
                                  <p:childTnLst>
                                    <p:set>
                                      <p:cBhvr>
                                        <p:cTn id="35" dur="1" fill="hold">
                                          <p:stCondLst>
                                            <p:cond delay="0"/>
                                          </p:stCondLst>
                                        </p:cTn>
                                        <p:tgtEl>
                                          <p:spTgt spid="21"/>
                                        </p:tgtEl>
                                        <p:attrNameLst>
                                          <p:attrName>style.visibility</p:attrName>
                                        </p:attrNameLst>
                                      </p:cBhvr>
                                      <p:to>
                                        <p:strVal val="visible"/>
                                      </p:to>
                                    </p:set>
                                    <p:animEffect transition="in" filter="wipe(up)">
                                      <p:cBhvr>
                                        <p:cTn id="36" dur="500"/>
                                        <p:tgtEl>
                                          <p:spTgt spid="21"/>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6" grpId="0" animBg="1"/>
      <p:bldP spid="58" grpId="0" animBg="1"/>
      <p:bldP spid="59" grpId="0" animBg="1"/>
      <p:bldP spid="60" grpId="0" animBg="1"/>
      <p:bldP spid="5" grpId="0" animBg="1"/>
      <p:bldP spid="20" grpId="0"/>
      <p:bldP spid="2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When do you eat your breakfast?</a:t>
            </a: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800" y="-107461"/>
            <a:ext cx="1242010"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When?</a:t>
            </a:r>
          </a:p>
          <a:p>
            <a:pPr algn="ctr"/>
            <a:endParaRPr lang="en-GB" dirty="0"/>
          </a:p>
        </p:txBody>
      </p:sp>
      <p:sp>
        <p:nvSpPr>
          <p:cNvPr id="56" name="Rectangle: Rounded Corners 55" hidden="1">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hidden="1">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hidden="1">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hidden="1">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8" name="Group 17">
            <a:extLst>
              <a:ext uri="{FF2B5EF4-FFF2-40B4-BE49-F238E27FC236}">
                <a16:creationId xmlns:a16="http://schemas.microsoft.com/office/drawing/2014/main" id="{D8CD10FB-8F3C-1AC0-7C5B-9F4D367D51AF}"/>
              </a:ext>
            </a:extLst>
          </p:cNvPr>
          <p:cNvGrpSpPr/>
          <p:nvPr/>
        </p:nvGrpSpPr>
        <p:grpSpPr>
          <a:xfrm>
            <a:off x="3451281" y="1297517"/>
            <a:ext cx="2152418" cy="2148362"/>
            <a:chOff x="3451281" y="1297517"/>
            <a:chExt cx="2152418" cy="2148362"/>
          </a:xfrm>
        </p:grpSpPr>
        <p:pic>
          <p:nvPicPr>
            <p:cNvPr id="9" name="Picture 8">
              <a:extLst>
                <a:ext uri="{FF2B5EF4-FFF2-40B4-BE49-F238E27FC236}">
                  <a16:creationId xmlns:a16="http://schemas.microsoft.com/office/drawing/2014/main" id="{1988947A-05B9-99EC-3E7F-1651F97FDFFC}"/>
                </a:ext>
              </a:extLst>
            </p:cNvPr>
            <p:cNvPicPr>
              <a:picLocks noChangeAspect="1"/>
            </p:cNvPicPr>
            <p:nvPr/>
          </p:nvPicPr>
          <p:blipFill>
            <a:blip r:embed="rId2">
              <a:alphaModFix amt="50000"/>
            </a:blip>
            <a:stretch>
              <a:fillRect/>
            </a:stretch>
          </p:blipFill>
          <p:spPr>
            <a:xfrm>
              <a:off x="3451281" y="1297517"/>
              <a:ext cx="2152418" cy="2148362"/>
            </a:xfrm>
            <a:prstGeom prst="rect">
              <a:avLst/>
            </a:prstGeom>
          </p:spPr>
        </p:pic>
        <p:pic>
          <p:nvPicPr>
            <p:cNvPr id="10" name="Picture 9">
              <a:extLst>
                <a:ext uri="{FF2B5EF4-FFF2-40B4-BE49-F238E27FC236}">
                  <a16:creationId xmlns:a16="http://schemas.microsoft.com/office/drawing/2014/main" id="{470AC197-F3E7-ECB9-DFA6-51BD990320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264" t="-29387" r="8817" b="859"/>
            <a:stretch/>
          </p:blipFill>
          <p:spPr>
            <a:xfrm>
              <a:off x="3451281" y="1297517"/>
              <a:ext cx="2152418" cy="2131483"/>
            </a:xfrm>
            <a:prstGeom prst="ellipse">
              <a:avLst/>
            </a:prstGeom>
          </p:spPr>
        </p:pic>
      </p:grpSp>
      <p:sp>
        <p:nvSpPr>
          <p:cNvPr id="34" name="Rectangle: Rounded Corners 33">
            <a:extLst>
              <a:ext uri="{FF2B5EF4-FFF2-40B4-BE49-F238E27FC236}">
                <a16:creationId xmlns:a16="http://schemas.microsoft.com/office/drawing/2014/main" id="{76B53C84-5FF7-AD8B-A261-773FAA0EA90E}"/>
              </a:ext>
            </a:extLst>
          </p:cNvPr>
          <p:cNvSpPr/>
          <p:nvPr/>
        </p:nvSpPr>
        <p:spPr>
          <a:xfrm>
            <a:off x="710698" y="3700284"/>
            <a:ext cx="1822313" cy="2304936"/>
          </a:xfrm>
          <a:prstGeom prst="roundRect">
            <a:avLst>
              <a:gd name="adj" fmla="val 3289"/>
            </a:avLst>
          </a:prstGeom>
          <a:blipFill>
            <a:blip r:embed="rId4"/>
            <a:stretch>
              <a:fillRect l="-70533" t="-52997" r="-99" b="-1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ectangle: Rounded Corners 32">
            <a:extLst>
              <a:ext uri="{FF2B5EF4-FFF2-40B4-BE49-F238E27FC236}">
                <a16:creationId xmlns:a16="http://schemas.microsoft.com/office/drawing/2014/main" id="{94D7006C-67EB-6C85-2DC9-D9EBF2DA76DC}"/>
              </a:ext>
            </a:extLst>
          </p:cNvPr>
          <p:cNvSpPr/>
          <p:nvPr/>
        </p:nvSpPr>
        <p:spPr>
          <a:xfrm>
            <a:off x="2660615" y="3696810"/>
            <a:ext cx="1822313" cy="2304936"/>
          </a:xfrm>
          <a:prstGeom prst="roundRect">
            <a:avLst>
              <a:gd name="adj" fmla="val 3289"/>
            </a:avLst>
          </a:prstGeom>
          <a:blipFill>
            <a:blip r:embed="rId5"/>
            <a:stretch>
              <a:fillRect l="-12283" t="453" r="-2467" b="-4396"/>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Rounded Corners 31">
            <a:extLst>
              <a:ext uri="{FF2B5EF4-FFF2-40B4-BE49-F238E27FC236}">
                <a16:creationId xmlns:a16="http://schemas.microsoft.com/office/drawing/2014/main" id="{31EA7289-4683-05D8-DB18-40075A1D784B}"/>
              </a:ext>
            </a:extLst>
          </p:cNvPr>
          <p:cNvSpPr/>
          <p:nvPr/>
        </p:nvSpPr>
        <p:spPr>
          <a:xfrm>
            <a:off x="4608721" y="3693351"/>
            <a:ext cx="1822313" cy="2304936"/>
          </a:xfrm>
          <a:prstGeom prst="roundRect">
            <a:avLst>
              <a:gd name="adj" fmla="val 3289"/>
            </a:avLst>
          </a:prstGeom>
          <a:blipFill>
            <a:blip r:embed="rId6"/>
            <a:stretch>
              <a:fillRect l="-6903" t="-6402" r="-4069" b="146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Rounded Corners 29">
            <a:extLst>
              <a:ext uri="{FF2B5EF4-FFF2-40B4-BE49-F238E27FC236}">
                <a16:creationId xmlns:a16="http://schemas.microsoft.com/office/drawing/2014/main" id="{EE3C55CF-C0B3-357C-C417-897524D17BCF}"/>
              </a:ext>
            </a:extLst>
          </p:cNvPr>
          <p:cNvSpPr/>
          <p:nvPr/>
        </p:nvSpPr>
        <p:spPr>
          <a:xfrm>
            <a:off x="6582881" y="3707230"/>
            <a:ext cx="1822313" cy="2304936"/>
          </a:xfrm>
          <a:prstGeom prst="roundRect">
            <a:avLst>
              <a:gd name="adj" fmla="val 3289"/>
            </a:avLst>
          </a:prstGeom>
          <a:blipFill>
            <a:blip r:embed="rId7"/>
            <a:stretch>
              <a:fillRect l="-8562" t="-2022" r="-6706" b="-34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Rectangle 61">
            <a:extLst>
              <a:ext uri="{FF2B5EF4-FFF2-40B4-BE49-F238E27FC236}">
                <a16:creationId xmlns:a16="http://schemas.microsoft.com/office/drawing/2014/main" id="{98986C8F-4940-EFD2-89B8-BBB5D108C004}"/>
              </a:ext>
            </a:extLst>
          </p:cNvPr>
          <p:cNvSpPr/>
          <p:nvPr/>
        </p:nvSpPr>
        <p:spPr>
          <a:xfrm>
            <a:off x="664849" y="4559858"/>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morning</a:t>
            </a:r>
          </a:p>
        </p:txBody>
      </p:sp>
      <p:sp>
        <p:nvSpPr>
          <p:cNvPr id="67" name="Rectangle 66">
            <a:extLst>
              <a:ext uri="{FF2B5EF4-FFF2-40B4-BE49-F238E27FC236}">
                <a16:creationId xmlns:a16="http://schemas.microsoft.com/office/drawing/2014/main" id="{32425991-DA24-9E33-079C-B8CC032EDDC9}"/>
              </a:ext>
            </a:extLst>
          </p:cNvPr>
          <p:cNvSpPr/>
          <p:nvPr/>
        </p:nvSpPr>
        <p:spPr>
          <a:xfrm>
            <a:off x="2622512" y="4537650"/>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afternoon</a:t>
            </a:r>
          </a:p>
        </p:txBody>
      </p:sp>
      <p:sp>
        <p:nvSpPr>
          <p:cNvPr id="70" name="Rectangle 69">
            <a:extLst>
              <a:ext uri="{FF2B5EF4-FFF2-40B4-BE49-F238E27FC236}">
                <a16:creationId xmlns:a16="http://schemas.microsoft.com/office/drawing/2014/main" id="{8905A7E2-B51D-4BA7-8BB6-96895E0957E1}"/>
              </a:ext>
            </a:extLst>
          </p:cNvPr>
          <p:cNvSpPr/>
          <p:nvPr/>
        </p:nvSpPr>
        <p:spPr>
          <a:xfrm>
            <a:off x="4572429" y="4537650"/>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evening</a:t>
            </a:r>
          </a:p>
        </p:txBody>
      </p:sp>
      <p:sp>
        <p:nvSpPr>
          <p:cNvPr id="73" name="Rectangle 72">
            <a:extLst>
              <a:ext uri="{FF2B5EF4-FFF2-40B4-BE49-F238E27FC236}">
                <a16:creationId xmlns:a16="http://schemas.microsoft.com/office/drawing/2014/main" id="{9876801D-32EF-59E0-E9C9-BFF30840FB8F}"/>
              </a:ext>
            </a:extLst>
          </p:cNvPr>
          <p:cNvSpPr/>
          <p:nvPr/>
        </p:nvSpPr>
        <p:spPr>
          <a:xfrm>
            <a:off x="6551707" y="4537650"/>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night</a:t>
            </a:r>
          </a:p>
        </p:txBody>
      </p:sp>
      <p:sp>
        <p:nvSpPr>
          <p:cNvPr id="20" name="TextBox 19">
            <a:extLst>
              <a:ext uri="{FF2B5EF4-FFF2-40B4-BE49-F238E27FC236}">
                <a16:creationId xmlns:a16="http://schemas.microsoft.com/office/drawing/2014/main" id="{EE5EDE36-6F15-FDC7-EA89-DB7100CE9EED}"/>
              </a:ext>
            </a:extLst>
          </p:cNvPr>
          <p:cNvSpPr txBox="1"/>
          <p:nvPr/>
        </p:nvSpPr>
        <p:spPr>
          <a:xfrm>
            <a:off x="2401492" y="1333209"/>
            <a:ext cx="4313859" cy="400110"/>
          </a:xfrm>
          <a:prstGeom prst="rect">
            <a:avLst/>
          </a:prstGeom>
          <a:noFill/>
        </p:spPr>
        <p:txBody>
          <a:bodyPr wrap="square" rtlCol="0">
            <a:spAutoFit/>
          </a:bodyPr>
          <a:lstStyle/>
          <a:p>
            <a:pPr algn="ctr"/>
            <a:r>
              <a:rPr lang="en-GB" sz="2000" dirty="0"/>
              <a:t> Why is this important?</a:t>
            </a:r>
          </a:p>
        </p:txBody>
      </p:sp>
      <p:sp>
        <p:nvSpPr>
          <p:cNvPr id="21" name="Arrow: Down 20">
            <a:extLst>
              <a:ext uri="{FF2B5EF4-FFF2-40B4-BE49-F238E27FC236}">
                <a16:creationId xmlns:a16="http://schemas.microsoft.com/office/drawing/2014/main" id="{66746858-0910-54CA-0EDE-D5F7FADA1471}"/>
              </a:ext>
            </a:extLst>
          </p:cNvPr>
          <p:cNvSpPr/>
          <p:nvPr/>
        </p:nvSpPr>
        <p:spPr>
          <a:xfrm>
            <a:off x="1489390" y="3449795"/>
            <a:ext cx="288524" cy="740041"/>
          </a:xfrm>
          <a:prstGeom prst="downArrow">
            <a:avLst/>
          </a:prstGeom>
          <a:solidFill>
            <a:srgbClr val="AFDEF9"/>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67B5B8B-8992-5DDA-FE27-59D3FBACDE47}"/>
              </a:ext>
            </a:extLst>
          </p:cNvPr>
          <p:cNvSpPr txBox="1"/>
          <p:nvPr/>
        </p:nvSpPr>
        <p:spPr>
          <a:xfrm>
            <a:off x="2401491" y="1922265"/>
            <a:ext cx="4313859" cy="707886"/>
          </a:xfrm>
          <a:prstGeom prst="rect">
            <a:avLst/>
          </a:prstGeom>
          <a:noFill/>
        </p:spPr>
        <p:txBody>
          <a:bodyPr wrap="square" rtlCol="0">
            <a:spAutoFit/>
          </a:bodyPr>
          <a:lstStyle/>
          <a:p>
            <a:pPr algn="ctr"/>
            <a:r>
              <a:rPr lang="en-GB" sz="2000" b="1" dirty="0"/>
              <a:t>Breakfast gives us energy for the day ahead.</a:t>
            </a:r>
          </a:p>
        </p:txBody>
      </p:sp>
      <p:sp>
        <p:nvSpPr>
          <p:cNvPr id="8" name="Rectangle: Top Corners Rounded 7">
            <a:extLst>
              <a:ext uri="{FF2B5EF4-FFF2-40B4-BE49-F238E27FC236}">
                <a16:creationId xmlns:a16="http://schemas.microsoft.com/office/drawing/2014/main" id="{5C7E7E54-1E55-A50D-87CD-3723F298F027}"/>
              </a:ext>
            </a:extLst>
          </p:cNvPr>
          <p:cNvSpPr/>
          <p:nvPr/>
        </p:nvSpPr>
        <p:spPr>
          <a:xfrm>
            <a:off x="575757" y="545611"/>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Can you think of more activities that you do in the morning? </a:t>
            </a:r>
          </a:p>
        </p:txBody>
      </p:sp>
    </p:spTree>
    <p:extLst>
      <p:ext uri="{BB962C8B-B14F-4D97-AF65-F5344CB8AC3E}">
        <p14:creationId xmlns:p14="http://schemas.microsoft.com/office/powerpoint/2010/main" val="4069692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750"/>
                                        <p:tgtEl>
                                          <p:spTgt spid="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750"/>
                                        <p:tgtEl>
                                          <p:spTgt spid="5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750"/>
                                        <p:tgtEl>
                                          <p:spTgt spid="5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750"/>
                                        <p:tgtEl>
                                          <p:spTgt spid="60"/>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par>
                                <p:cTn id="20" presetID="42" presetClass="entr" presetSubtype="0" fill="hold" nodeType="withEffect">
                                  <p:stCondLst>
                                    <p:cond delay="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5" presetClass="path" presetSubtype="0" accel="50000" decel="50000" fill="hold" nodeType="clickEffect">
                                  <p:stCondLst>
                                    <p:cond delay="0"/>
                                  </p:stCondLst>
                                  <p:childTnLst>
                                    <p:animMotion origin="layout" path="M 1.11111E-6 -3.33333E-6 L -0.32066 0.13264 " pathEditMode="relative" rAng="0" ptsTypes="AA">
                                      <p:cBhvr>
                                        <p:cTn id="28" dur="1500" fill="hold"/>
                                        <p:tgtEl>
                                          <p:spTgt spid="18"/>
                                        </p:tgtEl>
                                        <p:attrNameLst>
                                          <p:attrName>ppt_x</p:attrName>
                                          <p:attrName>ppt_y</p:attrName>
                                        </p:attrNameLst>
                                      </p:cBhvr>
                                      <p:rCtr x="-16042" y="6620"/>
                                    </p:animMotion>
                                  </p:childTnLst>
                                </p:cTn>
                              </p:par>
                              <p:par>
                                <p:cTn id="29" presetID="22" presetClass="entr" presetSubtype="1" fill="hold" grpId="0" nodeType="withEffect">
                                  <p:stCondLst>
                                    <p:cond delay="1000"/>
                                  </p:stCondLst>
                                  <p:childTnLst>
                                    <p:set>
                                      <p:cBhvr>
                                        <p:cTn id="30" dur="1" fill="hold">
                                          <p:stCondLst>
                                            <p:cond delay="0"/>
                                          </p:stCondLst>
                                        </p:cTn>
                                        <p:tgtEl>
                                          <p:spTgt spid="21"/>
                                        </p:tgtEl>
                                        <p:attrNameLst>
                                          <p:attrName>style.visibility</p:attrName>
                                        </p:attrNameLst>
                                      </p:cBhvr>
                                      <p:to>
                                        <p:strVal val="visible"/>
                                      </p:to>
                                    </p:set>
                                    <p:animEffect transition="in" filter="wipe(up)">
                                      <p:cBhvr>
                                        <p:cTn id="31" dur="500"/>
                                        <p:tgtEl>
                                          <p:spTgt spid="21"/>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childTnLst>
                          </p:cTn>
                        </p:par>
                        <p:par>
                          <p:cTn id="43" fill="hold">
                            <p:stCondLst>
                              <p:cond delay="1000"/>
                            </p:stCondLst>
                            <p:childTnLst>
                              <p:par>
                                <p:cTn id="44" presetID="10" presetClass="exit" presetSubtype="0" fill="hold" grpId="1" nodeType="afterEffect">
                                  <p:stCondLst>
                                    <p:cond delay="750"/>
                                  </p:stCondLst>
                                  <p:childTnLst>
                                    <p:animEffect transition="out" filter="fade">
                                      <p:cBhvr>
                                        <p:cTn id="45" dur="500"/>
                                        <p:tgtEl>
                                          <p:spTgt spid="14"/>
                                        </p:tgtEl>
                                      </p:cBhvr>
                                    </p:animEffect>
                                    <p:set>
                                      <p:cBhvr>
                                        <p:cTn id="46" dur="1" fill="hold">
                                          <p:stCondLst>
                                            <p:cond delay="499"/>
                                          </p:stCondLst>
                                        </p:cTn>
                                        <p:tgtEl>
                                          <p:spTgt spid="14"/>
                                        </p:tgtEl>
                                        <p:attrNameLst>
                                          <p:attrName>style.visibility</p:attrName>
                                        </p:attrNameLst>
                                      </p:cBhvr>
                                      <p:to>
                                        <p:strVal val="hidden"/>
                                      </p:to>
                                    </p:set>
                                  </p:childTnLst>
                                </p:cTn>
                              </p:par>
                              <p:par>
                                <p:cTn id="47" presetID="10" presetClass="exit" presetSubtype="0" fill="hold" grpId="1" nodeType="withEffect">
                                  <p:stCondLst>
                                    <p:cond delay="750"/>
                                  </p:stCondLst>
                                  <p:childTnLst>
                                    <p:animEffect transition="out" filter="fade">
                                      <p:cBhvr>
                                        <p:cTn id="48" dur="500"/>
                                        <p:tgtEl>
                                          <p:spTgt spid="20"/>
                                        </p:tgtEl>
                                      </p:cBhvr>
                                    </p:animEffect>
                                    <p:set>
                                      <p:cBhvr>
                                        <p:cTn id="49" dur="1" fill="hold">
                                          <p:stCondLst>
                                            <p:cond delay="499"/>
                                          </p:stCondLst>
                                        </p:cTn>
                                        <p:tgtEl>
                                          <p:spTgt spid="20"/>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wipe(down)">
                                      <p:cBhvr>
                                        <p:cTn id="54" dur="1000"/>
                                        <p:tgtEl>
                                          <p:spTgt spid="8"/>
                                        </p:tgtEl>
                                      </p:cBhvr>
                                    </p:animEffect>
                                  </p:childTnLst>
                                </p:cTn>
                              </p:par>
                              <p:par>
                                <p:cTn id="55" presetID="10" presetClass="exit" presetSubtype="0" fill="hold" grpId="1" nodeType="withEffect">
                                  <p:stCondLst>
                                    <p:cond delay="0"/>
                                  </p:stCondLst>
                                  <p:childTnLst>
                                    <p:animEffect transition="out" filter="fade">
                                      <p:cBhvr>
                                        <p:cTn id="56" dur="500"/>
                                        <p:tgtEl>
                                          <p:spTgt spid="6"/>
                                        </p:tgtEl>
                                      </p:cBhvr>
                                    </p:animEffect>
                                    <p:set>
                                      <p:cBhvr>
                                        <p:cTn id="5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56" grpId="0" animBg="1"/>
      <p:bldP spid="58" grpId="0" animBg="1"/>
      <p:bldP spid="59" grpId="0" animBg="1"/>
      <p:bldP spid="60" grpId="0" animBg="1"/>
      <p:bldP spid="20" grpId="0"/>
      <p:bldP spid="20" grpId="1"/>
      <p:bldP spid="21" grpId="0" animBg="1"/>
      <p:bldP spid="6" grpId="0"/>
      <p:bldP spid="6" grpId="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When do you go home from school?</a:t>
            </a:r>
            <a:endParaRPr lang="en-GB" sz="2000" dirty="0">
              <a:solidFill>
                <a:schemeClr val="tx1"/>
              </a:solidFill>
            </a:endParaRP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800" y="-107461"/>
            <a:ext cx="1242010"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When?</a:t>
            </a:r>
          </a:p>
          <a:p>
            <a:pPr algn="ctr"/>
            <a:endParaRPr lang="en-GB" dirty="0"/>
          </a:p>
        </p:txBody>
      </p:sp>
      <p:sp>
        <p:nvSpPr>
          <p:cNvPr id="56" name="Rectangle: Rounded Corners 55" hidden="1">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hidden="1">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hidden="1">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hidden="1">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8" name="Group 17">
            <a:extLst>
              <a:ext uri="{FF2B5EF4-FFF2-40B4-BE49-F238E27FC236}">
                <a16:creationId xmlns:a16="http://schemas.microsoft.com/office/drawing/2014/main" id="{D8CD10FB-8F3C-1AC0-7C5B-9F4D367D51AF}"/>
              </a:ext>
            </a:extLst>
          </p:cNvPr>
          <p:cNvGrpSpPr/>
          <p:nvPr/>
        </p:nvGrpSpPr>
        <p:grpSpPr>
          <a:xfrm>
            <a:off x="3451281" y="1297517"/>
            <a:ext cx="2152418" cy="2148362"/>
            <a:chOff x="3451281" y="1297517"/>
            <a:chExt cx="2152418" cy="2148362"/>
          </a:xfrm>
        </p:grpSpPr>
        <p:pic>
          <p:nvPicPr>
            <p:cNvPr id="9" name="Picture 8">
              <a:extLst>
                <a:ext uri="{FF2B5EF4-FFF2-40B4-BE49-F238E27FC236}">
                  <a16:creationId xmlns:a16="http://schemas.microsoft.com/office/drawing/2014/main" id="{1988947A-05B9-99EC-3E7F-1651F97FDFFC}"/>
                </a:ext>
              </a:extLst>
            </p:cNvPr>
            <p:cNvPicPr>
              <a:picLocks noChangeAspect="1"/>
            </p:cNvPicPr>
            <p:nvPr/>
          </p:nvPicPr>
          <p:blipFill>
            <a:blip r:embed="rId2">
              <a:alphaModFix amt="50000"/>
            </a:blip>
            <a:stretch>
              <a:fillRect/>
            </a:stretch>
          </p:blipFill>
          <p:spPr>
            <a:xfrm>
              <a:off x="3451281" y="1297517"/>
              <a:ext cx="2152418" cy="2148362"/>
            </a:xfrm>
            <a:prstGeom prst="rect">
              <a:avLst/>
            </a:prstGeom>
          </p:spPr>
        </p:pic>
        <p:pic>
          <p:nvPicPr>
            <p:cNvPr id="10" name="Picture 9">
              <a:extLst>
                <a:ext uri="{FF2B5EF4-FFF2-40B4-BE49-F238E27FC236}">
                  <a16:creationId xmlns:a16="http://schemas.microsoft.com/office/drawing/2014/main" id="{470AC197-F3E7-ECB9-DFA6-51BD990320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2424" t="-9304" r="-25877" b="7416"/>
            <a:stretch/>
          </p:blipFill>
          <p:spPr>
            <a:xfrm>
              <a:off x="3451281" y="1297517"/>
              <a:ext cx="2152418" cy="2131483"/>
            </a:xfrm>
            <a:prstGeom prst="ellipse">
              <a:avLst/>
            </a:prstGeom>
          </p:spPr>
        </p:pic>
      </p:grpSp>
      <p:sp>
        <p:nvSpPr>
          <p:cNvPr id="34" name="Rectangle: Rounded Corners 33">
            <a:extLst>
              <a:ext uri="{FF2B5EF4-FFF2-40B4-BE49-F238E27FC236}">
                <a16:creationId xmlns:a16="http://schemas.microsoft.com/office/drawing/2014/main" id="{76B53C84-5FF7-AD8B-A261-773FAA0EA90E}"/>
              </a:ext>
            </a:extLst>
          </p:cNvPr>
          <p:cNvSpPr/>
          <p:nvPr/>
        </p:nvSpPr>
        <p:spPr>
          <a:xfrm>
            <a:off x="710698" y="3700284"/>
            <a:ext cx="1822313" cy="2304936"/>
          </a:xfrm>
          <a:prstGeom prst="roundRect">
            <a:avLst>
              <a:gd name="adj" fmla="val 3289"/>
            </a:avLst>
          </a:prstGeom>
          <a:blipFill>
            <a:blip r:embed="rId4"/>
            <a:stretch>
              <a:fillRect l="-70533" t="-52997" r="-99" b="-1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ectangle: Rounded Corners 32">
            <a:extLst>
              <a:ext uri="{FF2B5EF4-FFF2-40B4-BE49-F238E27FC236}">
                <a16:creationId xmlns:a16="http://schemas.microsoft.com/office/drawing/2014/main" id="{94D7006C-67EB-6C85-2DC9-D9EBF2DA76DC}"/>
              </a:ext>
            </a:extLst>
          </p:cNvPr>
          <p:cNvSpPr/>
          <p:nvPr/>
        </p:nvSpPr>
        <p:spPr>
          <a:xfrm>
            <a:off x="2660615" y="3696810"/>
            <a:ext cx="1822313" cy="2304936"/>
          </a:xfrm>
          <a:prstGeom prst="roundRect">
            <a:avLst>
              <a:gd name="adj" fmla="val 3289"/>
            </a:avLst>
          </a:prstGeom>
          <a:blipFill>
            <a:blip r:embed="rId5"/>
            <a:stretch>
              <a:fillRect l="-12283" t="453" r="-2467" b="-4396"/>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Rounded Corners 31">
            <a:extLst>
              <a:ext uri="{FF2B5EF4-FFF2-40B4-BE49-F238E27FC236}">
                <a16:creationId xmlns:a16="http://schemas.microsoft.com/office/drawing/2014/main" id="{31EA7289-4683-05D8-DB18-40075A1D784B}"/>
              </a:ext>
            </a:extLst>
          </p:cNvPr>
          <p:cNvSpPr/>
          <p:nvPr/>
        </p:nvSpPr>
        <p:spPr>
          <a:xfrm>
            <a:off x="4608721" y="3693351"/>
            <a:ext cx="1822313" cy="2304936"/>
          </a:xfrm>
          <a:prstGeom prst="roundRect">
            <a:avLst>
              <a:gd name="adj" fmla="val 3289"/>
            </a:avLst>
          </a:prstGeom>
          <a:blipFill>
            <a:blip r:embed="rId6"/>
            <a:stretch>
              <a:fillRect l="-6903" t="-6402" r="-4069" b="146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Rounded Corners 29">
            <a:extLst>
              <a:ext uri="{FF2B5EF4-FFF2-40B4-BE49-F238E27FC236}">
                <a16:creationId xmlns:a16="http://schemas.microsoft.com/office/drawing/2014/main" id="{EE3C55CF-C0B3-357C-C417-897524D17BCF}"/>
              </a:ext>
            </a:extLst>
          </p:cNvPr>
          <p:cNvSpPr/>
          <p:nvPr/>
        </p:nvSpPr>
        <p:spPr>
          <a:xfrm>
            <a:off x="6582881" y="3707230"/>
            <a:ext cx="1822313" cy="2304936"/>
          </a:xfrm>
          <a:prstGeom prst="roundRect">
            <a:avLst>
              <a:gd name="adj" fmla="val 3289"/>
            </a:avLst>
          </a:prstGeom>
          <a:blipFill>
            <a:blip r:embed="rId7"/>
            <a:stretch>
              <a:fillRect l="-8562" t="-2022" r="-6706" b="-34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Rectangle 61">
            <a:extLst>
              <a:ext uri="{FF2B5EF4-FFF2-40B4-BE49-F238E27FC236}">
                <a16:creationId xmlns:a16="http://schemas.microsoft.com/office/drawing/2014/main" id="{98986C8F-4940-EFD2-89B8-BBB5D108C004}"/>
              </a:ext>
            </a:extLst>
          </p:cNvPr>
          <p:cNvSpPr/>
          <p:nvPr/>
        </p:nvSpPr>
        <p:spPr>
          <a:xfrm>
            <a:off x="664849" y="4559858"/>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morning</a:t>
            </a:r>
          </a:p>
        </p:txBody>
      </p:sp>
      <p:sp>
        <p:nvSpPr>
          <p:cNvPr id="67" name="Rectangle 66">
            <a:extLst>
              <a:ext uri="{FF2B5EF4-FFF2-40B4-BE49-F238E27FC236}">
                <a16:creationId xmlns:a16="http://schemas.microsoft.com/office/drawing/2014/main" id="{32425991-DA24-9E33-079C-B8CC032EDDC9}"/>
              </a:ext>
            </a:extLst>
          </p:cNvPr>
          <p:cNvSpPr/>
          <p:nvPr/>
        </p:nvSpPr>
        <p:spPr>
          <a:xfrm>
            <a:off x="2622512" y="4537650"/>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afternoon</a:t>
            </a:r>
          </a:p>
        </p:txBody>
      </p:sp>
      <p:sp>
        <p:nvSpPr>
          <p:cNvPr id="70" name="Rectangle 69">
            <a:extLst>
              <a:ext uri="{FF2B5EF4-FFF2-40B4-BE49-F238E27FC236}">
                <a16:creationId xmlns:a16="http://schemas.microsoft.com/office/drawing/2014/main" id="{8905A7E2-B51D-4BA7-8BB6-96895E0957E1}"/>
              </a:ext>
            </a:extLst>
          </p:cNvPr>
          <p:cNvSpPr/>
          <p:nvPr/>
        </p:nvSpPr>
        <p:spPr>
          <a:xfrm>
            <a:off x="4572429" y="4537650"/>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evening</a:t>
            </a:r>
          </a:p>
        </p:txBody>
      </p:sp>
      <p:sp>
        <p:nvSpPr>
          <p:cNvPr id="73" name="Rectangle 72">
            <a:extLst>
              <a:ext uri="{FF2B5EF4-FFF2-40B4-BE49-F238E27FC236}">
                <a16:creationId xmlns:a16="http://schemas.microsoft.com/office/drawing/2014/main" id="{9876801D-32EF-59E0-E9C9-BFF30840FB8F}"/>
              </a:ext>
            </a:extLst>
          </p:cNvPr>
          <p:cNvSpPr/>
          <p:nvPr/>
        </p:nvSpPr>
        <p:spPr>
          <a:xfrm>
            <a:off x="6551707" y="4537650"/>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night</a:t>
            </a:r>
          </a:p>
        </p:txBody>
      </p:sp>
      <p:sp>
        <p:nvSpPr>
          <p:cNvPr id="21" name="Arrow: Down 20">
            <a:extLst>
              <a:ext uri="{FF2B5EF4-FFF2-40B4-BE49-F238E27FC236}">
                <a16:creationId xmlns:a16="http://schemas.microsoft.com/office/drawing/2014/main" id="{66746858-0910-54CA-0EDE-D5F7FADA1471}"/>
              </a:ext>
            </a:extLst>
          </p:cNvPr>
          <p:cNvSpPr/>
          <p:nvPr/>
        </p:nvSpPr>
        <p:spPr>
          <a:xfrm>
            <a:off x="3436138" y="3443229"/>
            <a:ext cx="288524" cy="740041"/>
          </a:xfrm>
          <a:prstGeom prst="downArrow">
            <a:avLst/>
          </a:prstGeom>
          <a:solidFill>
            <a:srgbClr val="AFDEF9"/>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Top Corners Rounded 2">
            <a:extLst>
              <a:ext uri="{FF2B5EF4-FFF2-40B4-BE49-F238E27FC236}">
                <a16:creationId xmlns:a16="http://schemas.microsoft.com/office/drawing/2014/main" id="{C476ABA8-B495-C649-A6F5-A11D006F72D1}"/>
              </a:ext>
            </a:extLst>
          </p:cNvPr>
          <p:cNvSpPr/>
          <p:nvPr/>
        </p:nvSpPr>
        <p:spPr>
          <a:xfrm>
            <a:off x="575757" y="570286"/>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Can you think of more activities that you do in the afternoon? </a:t>
            </a:r>
            <a:endParaRPr lang="en-GB" sz="2000" dirty="0">
              <a:solidFill>
                <a:schemeClr val="tx1"/>
              </a:solidFill>
            </a:endParaRPr>
          </a:p>
        </p:txBody>
      </p:sp>
    </p:spTree>
    <p:extLst>
      <p:ext uri="{BB962C8B-B14F-4D97-AF65-F5344CB8AC3E}">
        <p14:creationId xmlns:p14="http://schemas.microsoft.com/office/powerpoint/2010/main" val="1039128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750"/>
                                        <p:tgtEl>
                                          <p:spTgt spid="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750"/>
                                        <p:tgtEl>
                                          <p:spTgt spid="5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750"/>
                                        <p:tgtEl>
                                          <p:spTgt spid="5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750"/>
                                        <p:tgtEl>
                                          <p:spTgt spid="60"/>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par>
                                <p:cTn id="20" presetID="42" presetClass="entr" presetSubtype="0" fill="hold" nodeType="withEffect">
                                  <p:stCondLst>
                                    <p:cond delay="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5" presetClass="path" presetSubtype="0" accel="50000" decel="50000" fill="hold" nodeType="clickEffect">
                                  <p:stCondLst>
                                    <p:cond delay="0"/>
                                  </p:stCondLst>
                                  <p:childTnLst>
                                    <p:animMotion origin="layout" path="M 1.11111E-6 -3.33333E-6 L -0.10191 0.15718 " pathEditMode="relative" rAng="0" ptsTypes="AA">
                                      <p:cBhvr>
                                        <p:cTn id="28" dur="1500" fill="hold"/>
                                        <p:tgtEl>
                                          <p:spTgt spid="18"/>
                                        </p:tgtEl>
                                        <p:attrNameLst>
                                          <p:attrName>ppt_x</p:attrName>
                                          <p:attrName>ppt_y</p:attrName>
                                        </p:attrNameLst>
                                      </p:cBhvr>
                                      <p:rCtr x="-5104" y="7847"/>
                                    </p:animMotion>
                                  </p:childTnLst>
                                </p:cTn>
                              </p:par>
                              <p:par>
                                <p:cTn id="29" presetID="22" presetClass="entr" presetSubtype="1" fill="hold" grpId="0" nodeType="withEffect">
                                  <p:stCondLst>
                                    <p:cond delay="1000"/>
                                  </p:stCondLst>
                                  <p:childTnLst>
                                    <p:set>
                                      <p:cBhvr>
                                        <p:cTn id="30" dur="1" fill="hold">
                                          <p:stCondLst>
                                            <p:cond delay="0"/>
                                          </p:stCondLst>
                                        </p:cTn>
                                        <p:tgtEl>
                                          <p:spTgt spid="21"/>
                                        </p:tgtEl>
                                        <p:attrNameLst>
                                          <p:attrName>style.visibility</p:attrName>
                                        </p:attrNameLst>
                                      </p:cBhvr>
                                      <p:to>
                                        <p:strVal val="visible"/>
                                      </p:to>
                                    </p:set>
                                    <p:animEffect transition="in" filter="wipe(up)">
                                      <p:cBhvr>
                                        <p:cTn id="31" dur="500"/>
                                        <p:tgtEl>
                                          <p:spTgt spid="21"/>
                                        </p:tgtEl>
                                      </p:cBhvr>
                                    </p:animEffect>
                                  </p:childTnLst>
                                </p:cTn>
                              </p:par>
                            </p:childTnLst>
                          </p:cTn>
                        </p:par>
                        <p:par>
                          <p:cTn id="32" fill="hold">
                            <p:stCondLst>
                              <p:cond delay="1500"/>
                            </p:stCondLst>
                            <p:childTnLst>
                              <p:par>
                                <p:cTn id="33" presetID="10" presetClass="exit" presetSubtype="0" fill="hold" grpId="1" nodeType="afterEffect">
                                  <p:stCondLst>
                                    <p:cond delay="750"/>
                                  </p:stCondLst>
                                  <p:childTnLst>
                                    <p:animEffect transition="out" filter="fade">
                                      <p:cBhvr>
                                        <p:cTn id="34" dur="500"/>
                                        <p:tgtEl>
                                          <p:spTgt spid="14"/>
                                        </p:tgtEl>
                                      </p:cBhvr>
                                    </p:animEffect>
                                    <p:set>
                                      <p:cBhvr>
                                        <p:cTn id="35" dur="1" fill="hold">
                                          <p:stCondLst>
                                            <p:cond delay="499"/>
                                          </p:stCondLst>
                                        </p:cTn>
                                        <p:tgtEl>
                                          <p:spTgt spid="14"/>
                                        </p:tgtEl>
                                        <p:attrNameLst>
                                          <p:attrName>style.visibility</p:attrName>
                                        </p:attrNameLst>
                                      </p:cBhvr>
                                      <p:to>
                                        <p:strVal val="hidden"/>
                                      </p:to>
                                    </p:set>
                                  </p:childTnLst>
                                </p:cTn>
                              </p:par>
                              <p:par>
                                <p:cTn id="36" presetID="22" presetClass="entr" presetSubtype="1" fill="hold" grpId="0" nodeType="withEffect">
                                  <p:stCondLst>
                                    <p:cond delay="750"/>
                                  </p:stCondLst>
                                  <p:childTnLst>
                                    <p:set>
                                      <p:cBhvr>
                                        <p:cTn id="37" dur="1" fill="hold">
                                          <p:stCondLst>
                                            <p:cond delay="0"/>
                                          </p:stCondLst>
                                        </p:cTn>
                                        <p:tgtEl>
                                          <p:spTgt spid="3"/>
                                        </p:tgtEl>
                                        <p:attrNameLst>
                                          <p:attrName>style.visibility</p:attrName>
                                        </p:attrNameLst>
                                      </p:cBhvr>
                                      <p:to>
                                        <p:strVal val="visible"/>
                                      </p:to>
                                    </p:set>
                                    <p:animEffect transition="in" filter="wipe(up)">
                                      <p:cBhvr>
                                        <p:cTn id="3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56" grpId="0" animBg="1"/>
      <p:bldP spid="58" grpId="0" animBg="1"/>
      <p:bldP spid="59" grpId="0" animBg="1"/>
      <p:bldP spid="60" grpId="0" animBg="1"/>
      <p:bldP spid="21"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When do you relax?</a:t>
            </a:r>
            <a:endParaRPr lang="en-GB" sz="2000" dirty="0">
              <a:solidFill>
                <a:schemeClr val="tx1"/>
              </a:solidFill>
            </a:endParaRP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800" y="-107461"/>
            <a:ext cx="1242010"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When?</a:t>
            </a:r>
          </a:p>
          <a:p>
            <a:pPr algn="ctr"/>
            <a:endParaRPr lang="en-GB" dirty="0"/>
          </a:p>
        </p:txBody>
      </p:sp>
      <p:sp>
        <p:nvSpPr>
          <p:cNvPr id="56" name="Rectangle: Rounded Corners 55" hidden="1">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hidden="1">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hidden="1">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hidden="1">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8" name="Group 17">
            <a:extLst>
              <a:ext uri="{FF2B5EF4-FFF2-40B4-BE49-F238E27FC236}">
                <a16:creationId xmlns:a16="http://schemas.microsoft.com/office/drawing/2014/main" id="{D8CD10FB-8F3C-1AC0-7C5B-9F4D367D51AF}"/>
              </a:ext>
            </a:extLst>
          </p:cNvPr>
          <p:cNvGrpSpPr/>
          <p:nvPr/>
        </p:nvGrpSpPr>
        <p:grpSpPr>
          <a:xfrm>
            <a:off x="3451281" y="1297517"/>
            <a:ext cx="2152418" cy="2148362"/>
            <a:chOff x="3451281" y="1297517"/>
            <a:chExt cx="2152418" cy="2148362"/>
          </a:xfrm>
        </p:grpSpPr>
        <p:pic>
          <p:nvPicPr>
            <p:cNvPr id="9" name="Picture 8">
              <a:extLst>
                <a:ext uri="{FF2B5EF4-FFF2-40B4-BE49-F238E27FC236}">
                  <a16:creationId xmlns:a16="http://schemas.microsoft.com/office/drawing/2014/main" id="{1988947A-05B9-99EC-3E7F-1651F97FDFFC}"/>
                </a:ext>
              </a:extLst>
            </p:cNvPr>
            <p:cNvPicPr>
              <a:picLocks noChangeAspect="1"/>
            </p:cNvPicPr>
            <p:nvPr/>
          </p:nvPicPr>
          <p:blipFill>
            <a:blip r:embed="rId2">
              <a:alphaModFix amt="50000"/>
            </a:blip>
            <a:stretch>
              <a:fillRect/>
            </a:stretch>
          </p:blipFill>
          <p:spPr>
            <a:xfrm>
              <a:off x="3451281" y="1297517"/>
              <a:ext cx="2152418" cy="2148362"/>
            </a:xfrm>
            <a:prstGeom prst="rect">
              <a:avLst/>
            </a:prstGeom>
          </p:spPr>
        </p:pic>
        <p:pic>
          <p:nvPicPr>
            <p:cNvPr id="10" name="Picture 9">
              <a:extLst>
                <a:ext uri="{FF2B5EF4-FFF2-40B4-BE49-F238E27FC236}">
                  <a16:creationId xmlns:a16="http://schemas.microsoft.com/office/drawing/2014/main" id="{470AC197-F3E7-ECB9-DFA6-51BD990320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497" t="-7632" r="-13726" b="-4633"/>
            <a:stretch/>
          </p:blipFill>
          <p:spPr>
            <a:xfrm>
              <a:off x="3451281" y="1297517"/>
              <a:ext cx="2152418" cy="2131483"/>
            </a:xfrm>
            <a:prstGeom prst="ellipse">
              <a:avLst/>
            </a:prstGeom>
          </p:spPr>
        </p:pic>
      </p:grpSp>
      <p:sp>
        <p:nvSpPr>
          <p:cNvPr id="34" name="Rectangle: Rounded Corners 33">
            <a:extLst>
              <a:ext uri="{FF2B5EF4-FFF2-40B4-BE49-F238E27FC236}">
                <a16:creationId xmlns:a16="http://schemas.microsoft.com/office/drawing/2014/main" id="{76B53C84-5FF7-AD8B-A261-773FAA0EA90E}"/>
              </a:ext>
            </a:extLst>
          </p:cNvPr>
          <p:cNvSpPr/>
          <p:nvPr/>
        </p:nvSpPr>
        <p:spPr>
          <a:xfrm>
            <a:off x="710698" y="3700284"/>
            <a:ext cx="1822313" cy="2304936"/>
          </a:xfrm>
          <a:prstGeom prst="roundRect">
            <a:avLst>
              <a:gd name="adj" fmla="val 3289"/>
            </a:avLst>
          </a:prstGeom>
          <a:blipFill>
            <a:blip r:embed="rId4"/>
            <a:stretch>
              <a:fillRect l="-70533" t="-52997" r="-99" b="-1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ectangle: Rounded Corners 32">
            <a:extLst>
              <a:ext uri="{FF2B5EF4-FFF2-40B4-BE49-F238E27FC236}">
                <a16:creationId xmlns:a16="http://schemas.microsoft.com/office/drawing/2014/main" id="{94D7006C-67EB-6C85-2DC9-D9EBF2DA76DC}"/>
              </a:ext>
            </a:extLst>
          </p:cNvPr>
          <p:cNvSpPr/>
          <p:nvPr/>
        </p:nvSpPr>
        <p:spPr>
          <a:xfrm>
            <a:off x="2660615" y="3696810"/>
            <a:ext cx="1822313" cy="2304936"/>
          </a:xfrm>
          <a:prstGeom prst="roundRect">
            <a:avLst>
              <a:gd name="adj" fmla="val 3289"/>
            </a:avLst>
          </a:prstGeom>
          <a:blipFill>
            <a:blip r:embed="rId5"/>
            <a:stretch>
              <a:fillRect l="-12283" t="453" r="-2467" b="-4396"/>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Rounded Corners 31">
            <a:extLst>
              <a:ext uri="{FF2B5EF4-FFF2-40B4-BE49-F238E27FC236}">
                <a16:creationId xmlns:a16="http://schemas.microsoft.com/office/drawing/2014/main" id="{31EA7289-4683-05D8-DB18-40075A1D784B}"/>
              </a:ext>
            </a:extLst>
          </p:cNvPr>
          <p:cNvSpPr/>
          <p:nvPr/>
        </p:nvSpPr>
        <p:spPr>
          <a:xfrm>
            <a:off x="4608721" y="3693351"/>
            <a:ext cx="1822313" cy="2304936"/>
          </a:xfrm>
          <a:prstGeom prst="roundRect">
            <a:avLst>
              <a:gd name="adj" fmla="val 3289"/>
            </a:avLst>
          </a:prstGeom>
          <a:blipFill>
            <a:blip r:embed="rId6"/>
            <a:stretch>
              <a:fillRect l="-6903" t="-6402" r="-4069" b="146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Rounded Corners 29">
            <a:extLst>
              <a:ext uri="{FF2B5EF4-FFF2-40B4-BE49-F238E27FC236}">
                <a16:creationId xmlns:a16="http://schemas.microsoft.com/office/drawing/2014/main" id="{EE3C55CF-C0B3-357C-C417-897524D17BCF}"/>
              </a:ext>
            </a:extLst>
          </p:cNvPr>
          <p:cNvSpPr/>
          <p:nvPr/>
        </p:nvSpPr>
        <p:spPr>
          <a:xfrm>
            <a:off x="6582881" y="3707230"/>
            <a:ext cx="1822313" cy="2304936"/>
          </a:xfrm>
          <a:prstGeom prst="roundRect">
            <a:avLst>
              <a:gd name="adj" fmla="val 3289"/>
            </a:avLst>
          </a:prstGeom>
          <a:blipFill>
            <a:blip r:embed="rId7"/>
            <a:stretch>
              <a:fillRect l="-8562" t="-2022" r="-6706" b="-3484"/>
            </a:stretch>
          </a:blip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Rectangle 61">
            <a:extLst>
              <a:ext uri="{FF2B5EF4-FFF2-40B4-BE49-F238E27FC236}">
                <a16:creationId xmlns:a16="http://schemas.microsoft.com/office/drawing/2014/main" id="{98986C8F-4940-EFD2-89B8-BBB5D108C004}"/>
              </a:ext>
            </a:extLst>
          </p:cNvPr>
          <p:cNvSpPr/>
          <p:nvPr/>
        </p:nvSpPr>
        <p:spPr>
          <a:xfrm>
            <a:off x="664849" y="4559858"/>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morning</a:t>
            </a:r>
          </a:p>
        </p:txBody>
      </p:sp>
      <p:sp>
        <p:nvSpPr>
          <p:cNvPr id="67" name="Rectangle 66">
            <a:extLst>
              <a:ext uri="{FF2B5EF4-FFF2-40B4-BE49-F238E27FC236}">
                <a16:creationId xmlns:a16="http://schemas.microsoft.com/office/drawing/2014/main" id="{32425991-DA24-9E33-079C-B8CC032EDDC9}"/>
              </a:ext>
            </a:extLst>
          </p:cNvPr>
          <p:cNvSpPr/>
          <p:nvPr/>
        </p:nvSpPr>
        <p:spPr>
          <a:xfrm>
            <a:off x="2622512" y="4537650"/>
            <a:ext cx="190497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afternoon</a:t>
            </a:r>
          </a:p>
        </p:txBody>
      </p:sp>
      <p:sp>
        <p:nvSpPr>
          <p:cNvPr id="70" name="Rectangle 69">
            <a:extLst>
              <a:ext uri="{FF2B5EF4-FFF2-40B4-BE49-F238E27FC236}">
                <a16:creationId xmlns:a16="http://schemas.microsoft.com/office/drawing/2014/main" id="{8905A7E2-B51D-4BA7-8BB6-96895E0957E1}"/>
              </a:ext>
            </a:extLst>
          </p:cNvPr>
          <p:cNvSpPr/>
          <p:nvPr/>
        </p:nvSpPr>
        <p:spPr>
          <a:xfrm>
            <a:off x="4572429" y="4537650"/>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evening</a:t>
            </a:r>
          </a:p>
        </p:txBody>
      </p:sp>
      <p:sp>
        <p:nvSpPr>
          <p:cNvPr id="73" name="Rectangle 72">
            <a:extLst>
              <a:ext uri="{FF2B5EF4-FFF2-40B4-BE49-F238E27FC236}">
                <a16:creationId xmlns:a16="http://schemas.microsoft.com/office/drawing/2014/main" id="{9876801D-32EF-59E0-E9C9-BFF30840FB8F}"/>
              </a:ext>
            </a:extLst>
          </p:cNvPr>
          <p:cNvSpPr/>
          <p:nvPr/>
        </p:nvSpPr>
        <p:spPr>
          <a:xfrm>
            <a:off x="6551707" y="4537650"/>
            <a:ext cx="1884659" cy="60960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night</a:t>
            </a:r>
          </a:p>
        </p:txBody>
      </p:sp>
      <p:sp>
        <p:nvSpPr>
          <p:cNvPr id="21" name="Arrow: Down 20">
            <a:extLst>
              <a:ext uri="{FF2B5EF4-FFF2-40B4-BE49-F238E27FC236}">
                <a16:creationId xmlns:a16="http://schemas.microsoft.com/office/drawing/2014/main" id="{66746858-0910-54CA-0EDE-D5F7FADA1471}"/>
              </a:ext>
            </a:extLst>
          </p:cNvPr>
          <p:cNvSpPr/>
          <p:nvPr/>
        </p:nvSpPr>
        <p:spPr>
          <a:xfrm>
            <a:off x="5377603" y="3430219"/>
            <a:ext cx="288524" cy="740041"/>
          </a:xfrm>
          <a:prstGeom prst="downArrow">
            <a:avLst/>
          </a:prstGeom>
          <a:solidFill>
            <a:srgbClr val="AFDEF9"/>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Top Corners Rounded 3">
            <a:extLst>
              <a:ext uri="{FF2B5EF4-FFF2-40B4-BE49-F238E27FC236}">
                <a16:creationId xmlns:a16="http://schemas.microsoft.com/office/drawing/2014/main" id="{6F60A171-04E0-0529-6001-CD3782E9784F}"/>
              </a:ext>
            </a:extLst>
          </p:cNvPr>
          <p:cNvSpPr/>
          <p:nvPr/>
        </p:nvSpPr>
        <p:spPr>
          <a:xfrm>
            <a:off x="620267" y="567305"/>
            <a:ext cx="7903466" cy="644238"/>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Can you think of more activities that you do in the evening? </a:t>
            </a:r>
          </a:p>
        </p:txBody>
      </p:sp>
    </p:spTree>
    <p:extLst>
      <p:ext uri="{BB962C8B-B14F-4D97-AF65-F5344CB8AC3E}">
        <p14:creationId xmlns:p14="http://schemas.microsoft.com/office/powerpoint/2010/main" val="1169272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750"/>
                                        <p:tgtEl>
                                          <p:spTgt spid="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750"/>
                                        <p:tgtEl>
                                          <p:spTgt spid="5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750"/>
                                        <p:tgtEl>
                                          <p:spTgt spid="5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750"/>
                                        <p:tgtEl>
                                          <p:spTgt spid="60"/>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par>
                                <p:cTn id="20" presetID="42" presetClass="entr" presetSubtype="0" fill="hold" nodeType="withEffect">
                                  <p:stCondLst>
                                    <p:cond delay="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5" presetClass="path" presetSubtype="0" accel="50000" decel="50000" fill="hold" nodeType="clickEffect">
                                  <p:stCondLst>
                                    <p:cond delay="0"/>
                                  </p:stCondLst>
                                  <p:childTnLst>
                                    <p:animMotion origin="layout" path="M 1.11111E-6 -3.33333E-6 L 0.10937 0.12246 " pathEditMode="relative" rAng="0" ptsTypes="AA">
                                      <p:cBhvr>
                                        <p:cTn id="28" dur="1500" fill="hold"/>
                                        <p:tgtEl>
                                          <p:spTgt spid="18"/>
                                        </p:tgtEl>
                                        <p:attrNameLst>
                                          <p:attrName>ppt_x</p:attrName>
                                          <p:attrName>ppt_y</p:attrName>
                                        </p:attrNameLst>
                                      </p:cBhvr>
                                      <p:rCtr x="5469" y="6111"/>
                                    </p:animMotion>
                                  </p:childTnLst>
                                </p:cTn>
                              </p:par>
                              <p:par>
                                <p:cTn id="29" presetID="22" presetClass="entr" presetSubtype="1" fill="hold" grpId="0" nodeType="withEffect">
                                  <p:stCondLst>
                                    <p:cond delay="1000"/>
                                  </p:stCondLst>
                                  <p:childTnLst>
                                    <p:set>
                                      <p:cBhvr>
                                        <p:cTn id="30" dur="1" fill="hold">
                                          <p:stCondLst>
                                            <p:cond delay="0"/>
                                          </p:stCondLst>
                                        </p:cTn>
                                        <p:tgtEl>
                                          <p:spTgt spid="21"/>
                                        </p:tgtEl>
                                        <p:attrNameLst>
                                          <p:attrName>style.visibility</p:attrName>
                                        </p:attrNameLst>
                                      </p:cBhvr>
                                      <p:to>
                                        <p:strVal val="visible"/>
                                      </p:to>
                                    </p:set>
                                    <p:animEffect transition="in" filter="wipe(up)">
                                      <p:cBhvr>
                                        <p:cTn id="31" dur="500"/>
                                        <p:tgtEl>
                                          <p:spTgt spid="21"/>
                                        </p:tgtEl>
                                      </p:cBhvr>
                                    </p:animEffect>
                                  </p:childTnLst>
                                </p:cTn>
                              </p:par>
                            </p:childTnLst>
                          </p:cTn>
                        </p:par>
                        <p:par>
                          <p:cTn id="32" fill="hold">
                            <p:stCondLst>
                              <p:cond delay="1500"/>
                            </p:stCondLst>
                            <p:childTnLst>
                              <p:par>
                                <p:cTn id="33" presetID="10" presetClass="exit" presetSubtype="0" fill="hold" grpId="1" nodeType="afterEffect">
                                  <p:stCondLst>
                                    <p:cond delay="750"/>
                                  </p:stCondLst>
                                  <p:childTnLst>
                                    <p:animEffect transition="out" filter="fade">
                                      <p:cBhvr>
                                        <p:cTn id="34" dur="500"/>
                                        <p:tgtEl>
                                          <p:spTgt spid="14"/>
                                        </p:tgtEl>
                                      </p:cBhvr>
                                    </p:animEffect>
                                    <p:set>
                                      <p:cBhvr>
                                        <p:cTn id="35" dur="1" fill="hold">
                                          <p:stCondLst>
                                            <p:cond delay="499"/>
                                          </p:stCondLst>
                                        </p:cTn>
                                        <p:tgtEl>
                                          <p:spTgt spid="14"/>
                                        </p:tgtEl>
                                        <p:attrNameLst>
                                          <p:attrName>style.visibility</p:attrName>
                                        </p:attrNameLst>
                                      </p:cBhvr>
                                      <p:to>
                                        <p:strVal val="hidden"/>
                                      </p:to>
                                    </p:set>
                                  </p:childTnLst>
                                </p:cTn>
                              </p:par>
                            </p:childTnLst>
                          </p:cTn>
                        </p:par>
                        <p:par>
                          <p:cTn id="36" fill="hold">
                            <p:stCondLst>
                              <p:cond delay="2750"/>
                            </p:stCondLst>
                            <p:childTnLst>
                              <p:par>
                                <p:cTn id="37" presetID="22" presetClass="entr" presetSubtype="4"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56" grpId="0" animBg="1"/>
      <p:bldP spid="58" grpId="0" animBg="1"/>
      <p:bldP spid="59" grpId="0" animBg="1"/>
      <p:bldP spid="60" grpId="0" animBg="1"/>
      <p:bldP spid="21"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746800"/>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Sequence these morning activities.</a:t>
            </a:r>
          </a:p>
          <a:p>
            <a:pPr algn="ctr"/>
            <a:r>
              <a:rPr lang="en-GB" sz="2000">
                <a:solidFill>
                  <a:schemeClr val="tx1"/>
                </a:solidFill>
              </a:rPr>
              <a:t>Choose words to help you explain when they happen.</a:t>
            </a:r>
            <a:endParaRPr lang="en-GB" sz="2000" dirty="0">
              <a:solidFill>
                <a:schemeClr val="tx1"/>
              </a:solidFill>
            </a:endParaRP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800" y="-107461"/>
            <a:ext cx="2514600"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Sequencing Challenge</a:t>
            </a:r>
          </a:p>
          <a:p>
            <a:pPr algn="ctr"/>
            <a:endParaRPr lang="en-GB" dirty="0"/>
          </a:p>
        </p:txBody>
      </p:sp>
      <p:sp>
        <p:nvSpPr>
          <p:cNvPr id="56" name="Rectangle: Rounded Corners 55" hidden="1">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hidden="1">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hidden="1">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hidden="1">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9" name="Group 18">
            <a:extLst>
              <a:ext uri="{FF2B5EF4-FFF2-40B4-BE49-F238E27FC236}">
                <a16:creationId xmlns:a16="http://schemas.microsoft.com/office/drawing/2014/main" id="{4CCF50F9-DBDC-000E-D1E9-BC04B0580781}"/>
              </a:ext>
            </a:extLst>
          </p:cNvPr>
          <p:cNvGrpSpPr/>
          <p:nvPr/>
        </p:nvGrpSpPr>
        <p:grpSpPr>
          <a:xfrm>
            <a:off x="1729659" y="1437357"/>
            <a:ext cx="5684683" cy="574488"/>
            <a:chOff x="1832078" y="1562049"/>
            <a:chExt cx="5684683" cy="574488"/>
          </a:xfrm>
        </p:grpSpPr>
        <p:grpSp>
          <p:nvGrpSpPr>
            <p:cNvPr id="3" name="Group 2">
              <a:extLst>
                <a:ext uri="{FF2B5EF4-FFF2-40B4-BE49-F238E27FC236}">
                  <a16:creationId xmlns:a16="http://schemas.microsoft.com/office/drawing/2014/main" id="{1412D80F-889D-9F1C-FC88-3E51BC4F4EFA}"/>
                </a:ext>
              </a:extLst>
            </p:cNvPr>
            <p:cNvGrpSpPr/>
            <p:nvPr/>
          </p:nvGrpSpPr>
          <p:grpSpPr>
            <a:xfrm>
              <a:off x="4776839" y="1565959"/>
              <a:ext cx="2739922" cy="570578"/>
              <a:chOff x="3267150" y="1698039"/>
              <a:chExt cx="2739922" cy="570578"/>
            </a:xfrm>
          </p:grpSpPr>
          <p:sp>
            <p:nvSpPr>
              <p:cNvPr id="5" name="Rectangle: Rounded Corners 4">
                <a:extLst>
                  <a:ext uri="{FF2B5EF4-FFF2-40B4-BE49-F238E27FC236}">
                    <a16:creationId xmlns:a16="http://schemas.microsoft.com/office/drawing/2014/main" id="{63ADE28D-7DCF-25D0-FA1D-241BE02981CF}"/>
                  </a:ext>
                </a:extLst>
              </p:cNvPr>
              <p:cNvSpPr/>
              <p:nvPr/>
            </p:nvSpPr>
            <p:spPr>
              <a:xfrm>
                <a:off x="3330417" y="177077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6" name="Rectangle: Rounded Corners 5">
                <a:extLst>
                  <a:ext uri="{FF2B5EF4-FFF2-40B4-BE49-F238E27FC236}">
                    <a16:creationId xmlns:a16="http://schemas.microsoft.com/office/drawing/2014/main" id="{E4CC8782-615E-A4CA-B4AE-FD2F19ADAC3F}"/>
                  </a:ext>
                </a:extLst>
              </p:cNvPr>
              <p:cNvSpPr/>
              <p:nvPr/>
            </p:nvSpPr>
            <p:spPr>
              <a:xfrm>
                <a:off x="3267150" y="170194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earlier</a:t>
                </a:r>
              </a:p>
            </p:txBody>
          </p:sp>
          <p:sp>
            <p:nvSpPr>
              <p:cNvPr id="7" name="Rectangle: Rounded Corners 6">
                <a:extLst>
                  <a:ext uri="{FF2B5EF4-FFF2-40B4-BE49-F238E27FC236}">
                    <a16:creationId xmlns:a16="http://schemas.microsoft.com/office/drawing/2014/main" id="{34D87707-EE53-D2FB-A737-DA1494227C23}"/>
                  </a:ext>
                </a:extLst>
              </p:cNvPr>
              <p:cNvSpPr/>
              <p:nvPr/>
            </p:nvSpPr>
            <p:spPr>
              <a:xfrm>
                <a:off x="4844001" y="176686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8" name="Rectangle: Rounded Corners 7">
                <a:extLst>
                  <a:ext uri="{FF2B5EF4-FFF2-40B4-BE49-F238E27FC236}">
                    <a16:creationId xmlns:a16="http://schemas.microsoft.com/office/drawing/2014/main" id="{8953C900-B562-EB2E-47EE-330859672D7A}"/>
                  </a:ext>
                </a:extLst>
              </p:cNvPr>
              <p:cNvSpPr/>
              <p:nvPr/>
            </p:nvSpPr>
            <p:spPr>
              <a:xfrm>
                <a:off x="4780734" y="169803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later</a:t>
                </a:r>
              </a:p>
            </p:txBody>
          </p:sp>
        </p:grpSp>
        <p:grpSp>
          <p:nvGrpSpPr>
            <p:cNvPr id="12" name="Group 11">
              <a:extLst>
                <a:ext uri="{FF2B5EF4-FFF2-40B4-BE49-F238E27FC236}">
                  <a16:creationId xmlns:a16="http://schemas.microsoft.com/office/drawing/2014/main" id="{8DB5CA17-C2C0-341A-3F45-04905E0F57E5}"/>
                </a:ext>
              </a:extLst>
            </p:cNvPr>
            <p:cNvGrpSpPr/>
            <p:nvPr/>
          </p:nvGrpSpPr>
          <p:grpSpPr>
            <a:xfrm>
              <a:off x="1832078" y="1562049"/>
              <a:ext cx="2739922" cy="570578"/>
              <a:chOff x="3267150" y="1698039"/>
              <a:chExt cx="2739922" cy="570578"/>
            </a:xfrm>
          </p:grpSpPr>
          <p:sp>
            <p:nvSpPr>
              <p:cNvPr id="13" name="Rectangle: Rounded Corners 12">
                <a:extLst>
                  <a:ext uri="{FF2B5EF4-FFF2-40B4-BE49-F238E27FC236}">
                    <a16:creationId xmlns:a16="http://schemas.microsoft.com/office/drawing/2014/main" id="{8E10A499-382E-76D0-8A8A-FBF450EB2DE9}"/>
                  </a:ext>
                </a:extLst>
              </p:cNvPr>
              <p:cNvSpPr/>
              <p:nvPr/>
            </p:nvSpPr>
            <p:spPr>
              <a:xfrm>
                <a:off x="3330417" y="177077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15" name="Rectangle: Rounded Corners 14">
                <a:extLst>
                  <a:ext uri="{FF2B5EF4-FFF2-40B4-BE49-F238E27FC236}">
                    <a16:creationId xmlns:a16="http://schemas.microsoft.com/office/drawing/2014/main" id="{C6057FA4-A328-ACD4-AFC4-13ABC8AC75A5}"/>
                  </a:ext>
                </a:extLst>
              </p:cNvPr>
              <p:cNvSpPr/>
              <p:nvPr/>
            </p:nvSpPr>
            <p:spPr>
              <a:xfrm>
                <a:off x="3267150" y="170194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before</a:t>
                </a:r>
              </a:p>
            </p:txBody>
          </p:sp>
          <p:sp>
            <p:nvSpPr>
              <p:cNvPr id="16" name="Rectangle: Rounded Corners 15">
                <a:extLst>
                  <a:ext uri="{FF2B5EF4-FFF2-40B4-BE49-F238E27FC236}">
                    <a16:creationId xmlns:a16="http://schemas.microsoft.com/office/drawing/2014/main" id="{BA8766A2-0D4C-BEA7-C8E2-C170FFE876CE}"/>
                  </a:ext>
                </a:extLst>
              </p:cNvPr>
              <p:cNvSpPr/>
              <p:nvPr/>
            </p:nvSpPr>
            <p:spPr>
              <a:xfrm>
                <a:off x="4844001" y="176686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17" name="Rectangle: Rounded Corners 16">
                <a:extLst>
                  <a:ext uri="{FF2B5EF4-FFF2-40B4-BE49-F238E27FC236}">
                    <a16:creationId xmlns:a16="http://schemas.microsoft.com/office/drawing/2014/main" id="{65F00932-B867-84A7-B4FE-62DD2726A3BB}"/>
                  </a:ext>
                </a:extLst>
              </p:cNvPr>
              <p:cNvSpPr/>
              <p:nvPr/>
            </p:nvSpPr>
            <p:spPr>
              <a:xfrm>
                <a:off x="4780734" y="169803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after</a:t>
                </a:r>
              </a:p>
            </p:txBody>
          </p:sp>
        </p:grpSp>
      </p:grpSp>
      <p:grpSp>
        <p:nvGrpSpPr>
          <p:cNvPr id="28" name="Group 27">
            <a:extLst>
              <a:ext uri="{FF2B5EF4-FFF2-40B4-BE49-F238E27FC236}">
                <a16:creationId xmlns:a16="http://schemas.microsoft.com/office/drawing/2014/main" id="{15E006A5-F15F-A742-0398-0CA9D8181A62}"/>
              </a:ext>
            </a:extLst>
          </p:cNvPr>
          <p:cNvGrpSpPr/>
          <p:nvPr/>
        </p:nvGrpSpPr>
        <p:grpSpPr>
          <a:xfrm>
            <a:off x="854543" y="2180727"/>
            <a:ext cx="2304292" cy="2444591"/>
            <a:chOff x="844152" y="2389259"/>
            <a:chExt cx="2304292" cy="2444591"/>
          </a:xfrm>
        </p:grpSpPr>
        <p:grpSp>
          <p:nvGrpSpPr>
            <p:cNvPr id="20" name="Group 19">
              <a:extLst>
                <a:ext uri="{FF2B5EF4-FFF2-40B4-BE49-F238E27FC236}">
                  <a16:creationId xmlns:a16="http://schemas.microsoft.com/office/drawing/2014/main" id="{C6B6BE39-73DF-C9EF-A080-74F99FD74D93}"/>
                </a:ext>
              </a:extLst>
            </p:cNvPr>
            <p:cNvGrpSpPr/>
            <p:nvPr/>
          </p:nvGrpSpPr>
          <p:grpSpPr>
            <a:xfrm>
              <a:off x="844152" y="2389259"/>
              <a:ext cx="2304292" cy="2444591"/>
              <a:chOff x="853528" y="2265223"/>
              <a:chExt cx="2304292" cy="3771128"/>
            </a:xfrm>
          </p:grpSpPr>
          <p:sp>
            <p:nvSpPr>
              <p:cNvPr id="22" name="Rectangle: Top Corners Rounded 21">
                <a:extLst>
                  <a:ext uri="{FF2B5EF4-FFF2-40B4-BE49-F238E27FC236}">
                    <a16:creationId xmlns:a16="http://schemas.microsoft.com/office/drawing/2014/main" id="{D455B180-8286-FF4E-6B30-9B79C2712017}"/>
                  </a:ext>
                </a:extLst>
              </p:cNvPr>
              <p:cNvSpPr/>
              <p:nvPr/>
            </p:nvSpPr>
            <p:spPr>
              <a:xfrm>
                <a:off x="853528" y="2265223"/>
                <a:ext cx="2304291" cy="864234"/>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get dressed</a:t>
                </a:r>
              </a:p>
            </p:txBody>
          </p:sp>
          <p:sp>
            <p:nvSpPr>
              <p:cNvPr id="23" name="Rectangle: Rounded Corners 22">
                <a:extLst>
                  <a:ext uri="{FF2B5EF4-FFF2-40B4-BE49-F238E27FC236}">
                    <a16:creationId xmlns:a16="http://schemas.microsoft.com/office/drawing/2014/main" id="{9F858687-A88B-122A-0C31-980BE0F06DD9}"/>
                  </a:ext>
                </a:extLst>
              </p:cNvPr>
              <p:cNvSpPr/>
              <p:nvPr/>
            </p:nvSpPr>
            <p:spPr>
              <a:xfrm>
                <a:off x="853529" y="2265223"/>
                <a:ext cx="2304291" cy="3771128"/>
              </a:xfrm>
              <a:prstGeom prst="roundRect">
                <a:avLst>
                  <a:gd name="adj" fmla="val 3289"/>
                </a:avLst>
              </a:prstGeom>
              <a:no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4CB1E58E-6469-8FC7-4C26-7B664443DA2A}"/>
                  </a:ext>
                </a:extLst>
              </p:cNvPr>
              <p:cNvSpPr/>
              <p:nvPr/>
            </p:nvSpPr>
            <p:spPr>
              <a:xfrm>
                <a:off x="1205739" y="3258189"/>
                <a:ext cx="1599867" cy="2541096"/>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7" name="Picture 26" descr="A picture containing toy, doll&#10;&#10;Description automatically generated">
              <a:extLst>
                <a:ext uri="{FF2B5EF4-FFF2-40B4-BE49-F238E27FC236}">
                  <a16:creationId xmlns:a16="http://schemas.microsoft.com/office/drawing/2014/main" id="{2138412E-F6E0-949D-3D4F-A8DD949E67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3458" y="2981510"/>
              <a:ext cx="1782539" cy="1750092"/>
            </a:xfrm>
            <a:prstGeom prst="rect">
              <a:avLst/>
            </a:prstGeom>
          </p:spPr>
        </p:pic>
      </p:grpSp>
      <p:grpSp>
        <p:nvGrpSpPr>
          <p:cNvPr id="29" name="Group 28">
            <a:extLst>
              <a:ext uri="{FF2B5EF4-FFF2-40B4-BE49-F238E27FC236}">
                <a16:creationId xmlns:a16="http://schemas.microsoft.com/office/drawing/2014/main" id="{7B9BD592-D8D1-2766-B4F9-B2332783DF90}"/>
              </a:ext>
            </a:extLst>
          </p:cNvPr>
          <p:cNvGrpSpPr/>
          <p:nvPr/>
        </p:nvGrpSpPr>
        <p:grpSpPr>
          <a:xfrm>
            <a:off x="3396298" y="2192537"/>
            <a:ext cx="2304292" cy="2444591"/>
            <a:chOff x="844152" y="2389259"/>
            <a:chExt cx="2304292" cy="2444591"/>
          </a:xfrm>
        </p:grpSpPr>
        <p:grpSp>
          <p:nvGrpSpPr>
            <p:cNvPr id="31" name="Group 30">
              <a:extLst>
                <a:ext uri="{FF2B5EF4-FFF2-40B4-BE49-F238E27FC236}">
                  <a16:creationId xmlns:a16="http://schemas.microsoft.com/office/drawing/2014/main" id="{AB3BB3F0-C1CD-8105-8EB2-D3A8AEDE2CB9}"/>
                </a:ext>
              </a:extLst>
            </p:cNvPr>
            <p:cNvGrpSpPr/>
            <p:nvPr/>
          </p:nvGrpSpPr>
          <p:grpSpPr>
            <a:xfrm>
              <a:off x="844152" y="2389259"/>
              <a:ext cx="2304292" cy="2444591"/>
              <a:chOff x="853528" y="2265223"/>
              <a:chExt cx="2304292" cy="3771128"/>
            </a:xfrm>
          </p:grpSpPr>
          <p:sp>
            <p:nvSpPr>
              <p:cNvPr id="36" name="Rectangle: Top Corners Rounded 35">
                <a:extLst>
                  <a:ext uri="{FF2B5EF4-FFF2-40B4-BE49-F238E27FC236}">
                    <a16:creationId xmlns:a16="http://schemas.microsoft.com/office/drawing/2014/main" id="{441A38BE-CE91-A69B-BC62-F3DD6355B356}"/>
                  </a:ext>
                </a:extLst>
              </p:cNvPr>
              <p:cNvSpPr/>
              <p:nvPr/>
            </p:nvSpPr>
            <p:spPr>
              <a:xfrm>
                <a:off x="853528" y="2265223"/>
                <a:ext cx="2304291" cy="864234"/>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wake up</a:t>
                </a:r>
              </a:p>
            </p:txBody>
          </p:sp>
          <p:sp>
            <p:nvSpPr>
              <p:cNvPr id="37" name="Rectangle: Rounded Corners 36">
                <a:extLst>
                  <a:ext uri="{FF2B5EF4-FFF2-40B4-BE49-F238E27FC236}">
                    <a16:creationId xmlns:a16="http://schemas.microsoft.com/office/drawing/2014/main" id="{EE3010E4-C9D7-E44F-D613-ED6B79993C85}"/>
                  </a:ext>
                </a:extLst>
              </p:cNvPr>
              <p:cNvSpPr/>
              <p:nvPr/>
            </p:nvSpPr>
            <p:spPr>
              <a:xfrm>
                <a:off x="853529" y="2265223"/>
                <a:ext cx="2304291" cy="3771128"/>
              </a:xfrm>
              <a:prstGeom prst="roundRect">
                <a:avLst>
                  <a:gd name="adj" fmla="val 3289"/>
                </a:avLst>
              </a:prstGeom>
              <a:no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C49450BD-E52C-DF4F-6DE6-493BBB312DE8}"/>
                  </a:ext>
                </a:extLst>
              </p:cNvPr>
              <p:cNvSpPr/>
              <p:nvPr/>
            </p:nvSpPr>
            <p:spPr>
              <a:xfrm>
                <a:off x="1205739" y="3258189"/>
                <a:ext cx="1599867" cy="2541096"/>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5" name="Picture 34">
              <a:extLst>
                <a:ext uri="{FF2B5EF4-FFF2-40B4-BE49-F238E27FC236}">
                  <a16:creationId xmlns:a16="http://schemas.microsoft.com/office/drawing/2014/main" id="{4D0DE237-81BA-D504-4638-ACA83AD1181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75426" y="3280003"/>
              <a:ext cx="1782539" cy="1223332"/>
            </a:xfrm>
            <a:prstGeom prst="rect">
              <a:avLst/>
            </a:prstGeom>
          </p:spPr>
        </p:pic>
      </p:grpSp>
      <p:grpSp>
        <p:nvGrpSpPr>
          <p:cNvPr id="39" name="Group 38">
            <a:extLst>
              <a:ext uri="{FF2B5EF4-FFF2-40B4-BE49-F238E27FC236}">
                <a16:creationId xmlns:a16="http://schemas.microsoft.com/office/drawing/2014/main" id="{4EBF124D-5CD9-7915-6B2A-CAF79952F9A1}"/>
              </a:ext>
            </a:extLst>
          </p:cNvPr>
          <p:cNvGrpSpPr/>
          <p:nvPr/>
        </p:nvGrpSpPr>
        <p:grpSpPr>
          <a:xfrm>
            <a:off x="5960622" y="2192536"/>
            <a:ext cx="2304292" cy="2444591"/>
            <a:chOff x="844152" y="2389259"/>
            <a:chExt cx="2304292" cy="2444591"/>
          </a:xfrm>
        </p:grpSpPr>
        <p:grpSp>
          <p:nvGrpSpPr>
            <p:cNvPr id="40" name="Group 39">
              <a:extLst>
                <a:ext uri="{FF2B5EF4-FFF2-40B4-BE49-F238E27FC236}">
                  <a16:creationId xmlns:a16="http://schemas.microsoft.com/office/drawing/2014/main" id="{401AA18E-F7FC-7AE3-ADF6-E489CFB174B3}"/>
                </a:ext>
              </a:extLst>
            </p:cNvPr>
            <p:cNvGrpSpPr/>
            <p:nvPr/>
          </p:nvGrpSpPr>
          <p:grpSpPr>
            <a:xfrm>
              <a:off x="844152" y="2389259"/>
              <a:ext cx="2304292" cy="2444591"/>
              <a:chOff x="853528" y="2265223"/>
              <a:chExt cx="2304292" cy="3771128"/>
            </a:xfrm>
          </p:grpSpPr>
          <p:sp>
            <p:nvSpPr>
              <p:cNvPr id="42" name="Rectangle: Top Corners Rounded 41">
                <a:extLst>
                  <a:ext uri="{FF2B5EF4-FFF2-40B4-BE49-F238E27FC236}">
                    <a16:creationId xmlns:a16="http://schemas.microsoft.com/office/drawing/2014/main" id="{CDB0EF19-4C43-DE47-31BA-3F4A17287AF1}"/>
                  </a:ext>
                </a:extLst>
              </p:cNvPr>
              <p:cNvSpPr/>
              <p:nvPr/>
            </p:nvSpPr>
            <p:spPr>
              <a:xfrm>
                <a:off x="853528" y="2265223"/>
                <a:ext cx="2304291" cy="864234"/>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school</a:t>
                </a:r>
              </a:p>
            </p:txBody>
          </p:sp>
          <p:sp>
            <p:nvSpPr>
              <p:cNvPr id="43" name="Rectangle: Rounded Corners 42">
                <a:extLst>
                  <a:ext uri="{FF2B5EF4-FFF2-40B4-BE49-F238E27FC236}">
                    <a16:creationId xmlns:a16="http://schemas.microsoft.com/office/drawing/2014/main" id="{22B9EC5E-D5B2-E0F9-21B5-E58E60EBAF48}"/>
                  </a:ext>
                </a:extLst>
              </p:cNvPr>
              <p:cNvSpPr/>
              <p:nvPr/>
            </p:nvSpPr>
            <p:spPr>
              <a:xfrm>
                <a:off x="853529" y="2265223"/>
                <a:ext cx="2304291" cy="3771128"/>
              </a:xfrm>
              <a:prstGeom prst="roundRect">
                <a:avLst>
                  <a:gd name="adj" fmla="val 3289"/>
                </a:avLst>
              </a:prstGeom>
              <a:no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CAFC0163-0E48-2F7A-6855-2A8868D2009B}"/>
                  </a:ext>
                </a:extLst>
              </p:cNvPr>
              <p:cNvSpPr/>
              <p:nvPr/>
            </p:nvSpPr>
            <p:spPr>
              <a:xfrm>
                <a:off x="1205739" y="3258189"/>
                <a:ext cx="1599867" cy="2541096"/>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1" name="Picture 40">
              <a:extLst>
                <a:ext uri="{FF2B5EF4-FFF2-40B4-BE49-F238E27FC236}">
                  <a16:creationId xmlns:a16="http://schemas.microsoft.com/office/drawing/2014/main" id="{450D89A0-5499-6397-1F0C-0CBB0B99F69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196363" y="3026883"/>
              <a:ext cx="1575930" cy="1750092"/>
            </a:xfrm>
            <a:prstGeom prst="rect">
              <a:avLst/>
            </a:prstGeom>
          </p:spPr>
        </p:pic>
      </p:grpSp>
      <p:pic>
        <p:nvPicPr>
          <p:cNvPr id="46" name="Picture 45" descr="A picture containing clipart&#10;&#10;Description automatically generated">
            <a:extLst>
              <a:ext uri="{FF2B5EF4-FFF2-40B4-BE49-F238E27FC236}">
                <a16:creationId xmlns:a16="http://schemas.microsoft.com/office/drawing/2014/main" id="{074AE437-1F96-43B1-35DF-CC4EC311A4B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4978"/>
          <a:stretch/>
        </p:blipFill>
        <p:spPr>
          <a:xfrm>
            <a:off x="842689" y="4300981"/>
            <a:ext cx="1502477" cy="1933564"/>
          </a:xfrm>
          <a:prstGeom prst="rect">
            <a:avLst/>
          </a:prstGeom>
        </p:spPr>
      </p:pic>
      <p:sp>
        <p:nvSpPr>
          <p:cNvPr id="47" name="TextBox 46">
            <a:extLst>
              <a:ext uri="{FF2B5EF4-FFF2-40B4-BE49-F238E27FC236}">
                <a16:creationId xmlns:a16="http://schemas.microsoft.com/office/drawing/2014/main" id="{4F7E714E-3993-A6DB-6CBD-380FCB13355A}"/>
              </a:ext>
            </a:extLst>
          </p:cNvPr>
          <p:cNvSpPr txBox="1"/>
          <p:nvPr/>
        </p:nvSpPr>
        <p:spPr>
          <a:xfrm>
            <a:off x="2467787" y="4866938"/>
            <a:ext cx="5919747" cy="369332"/>
          </a:xfrm>
          <a:prstGeom prst="rect">
            <a:avLst/>
          </a:prstGeom>
          <a:noFill/>
        </p:spPr>
        <p:txBody>
          <a:bodyPr wrap="square" rtlCol="0">
            <a:spAutoFit/>
          </a:bodyPr>
          <a:lstStyle/>
          <a:p>
            <a:r>
              <a:rPr lang="en-GB" dirty="0"/>
              <a:t>There are lots of ways to explain this. Here is one idea.</a:t>
            </a:r>
          </a:p>
        </p:txBody>
      </p:sp>
      <p:sp>
        <p:nvSpPr>
          <p:cNvPr id="48" name="Speech Bubble: Rectangle with Corners Rounded 47">
            <a:extLst>
              <a:ext uri="{FF2B5EF4-FFF2-40B4-BE49-F238E27FC236}">
                <a16:creationId xmlns:a16="http://schemas.microsoft.com/office/drawing/2014/main" id="{33B7B8CA-9AF7-8ABE-B595-490ADB531415}"/>
              </a:ext>
            </a:extLst>
          </p:cNvPr>
          <p:cNvSpPr/>
          <p:nvPr/>
        </p:nvSpPr>
        <p:spPr>
          <a:xfrm>
            <a:off x="2450237" y="5351815"/>
            <a:ext cx="5919747" cy="695390"/>
          </a:xfrm>
          <a:prstGeom prst="wedgeRoundRectCallout">
            <a:avLst>
              <a:gd name="adj1" fmla="val -54813"/>
              <a:gd name="adj2" fmla="val -38833"/>
              <a:gd name="adj3" fmla="val 16667"/>
            </a:avLst>
          </a:prstGeom>
          <a:solidFill>
            <a:schemeClr val="bg1"/>
          </a:solidFill>
          <a:ln w="28575">
            <a:solidFill>
              <a:srgbClr val="EE73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 get dressed </a:t>
            </a:r>
            <a:r>
              <a:rPr lang="en-GB" b="1" dirty="0">
                <a:solidFill>
                  <a:schemeClr val="tx1"/>
                </a:solidFill>
              </a:rPr>
              <a:t>after</a:t>
            </a:r>
            <a:r>
              <a:rPr lang="en-GB" dirty="0">
                <a:solidFill>
                  <a:schemeClr val="tx1"/>
                </a:solidFill>
              </a:rPr>
              <a:t> I wake up and </a:t>
            </a:r>
            <a:r>
              <a:rPr lang="en-GB" b="1" dirty="0">
                <a:solidFill>
                  <a:schemeClr val="tx1"/>
                </a:solidFill>
              </a:rPr>
              <a:t>before</a:t>
            </a:r>
            <a:r>
              <a:rPr lang="en-GB" dirty="0">
                <a:solidFill>
                  <a:schemeClr val="tx1"/>
                </a:solidFill>
              </a:rPr>
              <a:t> I go to school.</a:t>
            </a:r>
          </a:p>
        </p:txBody>
      </p:sp>
    </p:spTree>
    <p:extLst>
      <p:ext uri="{BB962C8B-B14F-4D97-AF65-F5344CB8AC3E}">
        <p14:creationId xmlns:p14="http://schemas.microsoft.com/office/powerpoint/2010/main" val="3088792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750"/>
                                        <p:tgtEl>
                                          <p:spTgt spid="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750"/>
                                        <p:tgtEl>
                                          <p:spTgt spid="5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750"/>
                                        <p:tgtEl>
                                          <p:spTgt spid="5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750"/>
                                        <p:tgtEl>
                                          <p:spTgt spid="60"/>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35" presetClass="path" presetSubtype="0" accel="50000" decel="50000" fill="hold" nodeType="clickEffect">
                                  <p:stCondLst>
                                    <p:cond delay="0"/>
                                  </p:stCondLst>
                                  <p:childTnLst>
                                    <p:animMotion origin="layout" path="M 4.16667E-6 3.33333E-6 L -0.27691 -0.00047 " pathEditMode="relative" rAng="0" ptsTypes="AA">
                                      <p:cBhvr>
                                        <p:cTn id="23" dur="1500" fill="hold"/>
                                        <p:tgtEl>
                                          <p:spTgt spid="29"/>
                                        </p:tgtEl>
                                        <p:attrNameLst>
                                          <p:attrName>ppt_x</p:attrName>
                                          <p:attrName>ppt_y</p:attrName>
                                        </p:attrNameLst>
                                      </p:cBhvr>
                                      <p:rCtr x="-13854" y="-23"/>
                                    </p:animMotion>
                                  </p:childTnLst>
                                </p:cTn>
                              </p:par>
                              <p:par>
                                <p:cTn id="24" presetID="63" presetClass="path" presetSubtype="0" accel="50000" decel="50000" fill="hold" nodeType="withEffect">
                                  <p:stCondLst>
                                    <p:cond delay="0"/>
                                  </p:stCondLst>
                                  <p:childTnLst>
                                    <p:animMotion origin="layout" path="M -4.44444E-6 3.7037E-6 L 0.27795 0.00162 " pathEditMode="relative" rAng="0" ptsTypes="AA">
                                      <p:cBhvr>
                                        <p:cTn id="25" dur="1500" fill="hold"/>
                                        <p:tgtEl>
                                          <p:spTgt spid="28"/>
                                        </p:tgtEl>
                                        <p:attrNameLst>
                                          <p:attrName>ppt_x</p:attrName>
                                          <p:attrName>ppt_y</p:attrName>
                                        </p:attrNameLst>
                                      </p:cBhvr>
                                      <p:rCtr x="14028" y="46"/>
                                    </p:animMotion>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fade">
                                      <p:cBhvr>
                                        <p:cTn id="29" dur="500"/>
                                        <p:tgtEl>
                                          <p:spTgt spid="47"/>
                                        </p:tgtEl>
                                      </p:cBhvr>
                                    </p:animEffect>
                                  </p:childTnLst>
                                </p:cTn>
                              </p:par>
                            </p:childTnLst>
                          </p:cTn>
                        </p:par>
                        <p:par>
                          <p:cTn id="30" fill="hold">
                            <p:stCondLst>
                              <p:cond delay="2000"/>
                            </p:stCondLst>
                            <p:childTnLst>
                              <p:par>
                                <p:cTn id="31" presetID="22" presetClass="entr" presetSubtype="4" fill="hold" nodeType="afterEffect">
                                  <p:stCondLst>
                                    <p:cond delay="500"/>
                                  </p:stCondLst>
                                  <p:childTnLst>
                                    <p:set>
                                      <p:cBhvr>
                                        <p:cTn id="32" dur="1" fill="hold">
                                          <p:stCondLst>
                                            <p:cond delay="0"/>
                                          </p:stCondLst>
                                        </p:cTn>
                                        <p:tgtEl>
                                          <p:spTgt spid="46"/>
                                        </p:tgtEl>
                                        <p:attrNameLst>
                                          <p:attrName>style.visibility</p:attrName>
                                        </p:attrNameLst>
                                      </p:cBhvr>
                                      <p:to>
                                        <p:strVal val="visible"/>
                                      </p:to>
                                    </p:set>
                                    <p:animEffect transition="in" filter="wipe(down)">
                                      <p:cBhvr>
                                        <p:cTn id="33" dur="1000"/>
                                        <p:tgtEl>
                                          <p:spTgt spid="46"/>
                                        </p:tgtEl>
                                      </p:cBhvr>
                                    </p:animEffect>
                                  </p:childTnLst>
                                </p:cTn>
                              </p:par>
                              <p:par>
                                <p:cTn id="34" presetID="22" presetClass="entr" presetSubtype="4" fill="hold" grpId="0" nodeType="withEffect">
                                  <p:stCondLst>
                                    <p:cond delay="50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6" grpId="0" animBg="1"/>
      <p:bldP spid="58" grpId="0" animBg="1"/>
      <p:bldP spid="59" grpId="0" animBg="1"/>
      <p:bldP spid="60" grpId="0" animBg="1"/>
      <p:bldP spid="47" grpId="0"/>
      <p:bldP spid="4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7"/>
            <a:ext cx="7903466" cy="746800"/>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Sequence these morning activities.</a:t>
            </a:r>
          </a:p>
          <a:p>
            <a:pPr algn="ctr"/>
            <a:r>
              <a:rPr lang="en-GB" sz="2000">
                <a:solidFill>
                  <a:schemeClr val="tx1"/>
                </a:solidFill>
              </a:rPr>
              <a:t>Choose words to help you explain when they happen.</a:t>
            </a:r>
            <a:endParaRPr lang="en-GB" sz="2000" dirty="0">
              <a:solidFill>
                <a:schemeClr val="tx1"/>
              </a:solidFill>
            </a:endParaRP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800" y="-107461"/>
            <a:ext cx="2514600"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Sequencing Challenge</a:t>
            </a:r>
          </a:p>
          <a:p>
            <a:pPr algn="ctr"/>
            <a:endParaRPr lang="en-GB" dirty="0"/>
          </a:p>
        </p:txBody>
      </p:sp>
      <p:sp>
        <p:nvSpPr>
          <p:cNvPr id="56" name="Rectangle: Rounded Corners 55" hidden="1">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hidden="1">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hidden="1">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hidden="1">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9" name="Group 18">
            <a:extLst>
              <a:ext uri="{FF2B5EF4-FFF2-40B4-BE49-F238E27FC236}">
                <a16:creationId xmlns:a16="http://schemas.microsoft.com/office/drawing/2014/main" id="{4CCF50F9-DBDC-000E-D1E9-BC04B0580781}"/>
              </a:ext>
            </a:extLst>
          </p:cNvPr>
          <p:cNvGrpSpPr/>
          <p:nvPr/>
        </p:nvGrpSpPr>
        <p:grpSpPr>
          <a:xfrm>
            <a:off x="1729659" y="1437357"/>
            <a:ext cx="5684683" cy="574488"/>
            <a:chOff x="1832078" y="1562049"/>
            <a:chExt cx="5684683" cy="574488"/>
          </a:xfrm>
        </p:grpSpPr>
        <p:grpSp>
          <p:nvGrpSpPr>
            <p:cNvPr id="3" name="Group 2">
              <a:extLst>
                <a:ext uri="{FF2B5EF4-FFF2-40B4-BE49-F238E27FC236}">
                  <a16:creationId xmlns:a16="http://schemas.microsoft.com/office/drawing/2014/main" id="{1412D80F-889D-9F1C-FC88-3E51BC4F4EFA}"/>
                </a:ext>
              </a:extLst>
            </p:cNvPr>
            <p:cNvGrpSpPr/>
            <p:nvPr/>
          </p:nvGrpSpPr>
          <p:grpSpPr>
            <a:xfrm>
              <a:off x="4776839" y="1565959"/>
              <a:ext cx="2739922" cy="570578"/>
              <a:chOff x="3267150" y="1698039"/>
              <a:chExt cx="2739922" cy="570578"/>
            </a:xfrm>
          </p:grpSpPr>
          <p:sp>
            <p:nvSpPr>
              <p:cNvPr id="5" name="Rectangle: Rounded Corners 4">
                <a:extLst>
                  <a:ext uri="{FF2B5EF4-FFF2-40B4-BE49-F238E27FC236}">
                    <a16:creationId xmlns:a16="http://schemas.microsoft.com/office/drawing/2014/main" id="{63ADE28D-7DCF-25D0-FA1D-241BE02981CF}"/>
                  </a:ext>
                </a:extLst>
              </p:cNvPr>
              <p:cNvSpPr/>
              <p:nvPr/>
            </p:nvSpPr>
            <p:spPr>
              <a:xfrm>
                <a:off x="3330417" y="177077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6" name="Rectangle: Rounded Corners 5">
                <a:extLst>
                  <a:ext uri="{FF2B5EF4-FFF2-40B4-BE49-F238E27FC236}">
                    <a16:creationId xmlns:a16="http://schemas.microsoft.com/office/drawing/2014/main" id="{E4CC8782-615E-A4CA-B4AE-FD2F19ADAC3F}"/>
                  </a:ext>
                </a:extLst>
              </p:cNvPr>
              <p:cNvSpPr/>
              <p:nvPr/>
            </p:nvSpPr>
            <p:spPr>
              <a:xfrm>
                <a:off x="3267150" y="170194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earlier</a:t>
                </a:r>
              </a:p>
            </p:txBody>
          </p:sp>
          <p:sp>
            <p:nvSpPr>
              <p:cNvPr id="7" name="Rectangle: Rounded Corners 6">
                <a:extLst>
                  <a:ext uri="{FF2B5EF4-FFF2-40B4-BE49-F238E27FC236}">
                    <a16:creationId xmlns:a16="http://schemas.microsoft.com/office/drawing/2014/main" id="{34D87707-EE53-D2FB-A737-DA1494227C23}"/>
                  </a:ext>
                </a:extLst>
              </p:cNvPr>
              <p:cNvSpPr/>
              <p:nvPr/>
            </p:nvSpPr>
            <p:spPr>
              <a:xfrm>
                <a:off x="4844001" y="176686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8" name="Rectangle: Rounded Corners 7">
                <a:extLst>
                  <a:ext uri="{FF2B5EF4-FFF2-40B4-BE49-F238E27FC236}">
                    <a16:creationId xmlns:a16="http://schemas.microsoft.com/office/drawing/2014/main" id="{8953C900-B562-EB2E-47EE-330859672D7A}"/>
                  </a:ext>
                </a:extLst>
              </p:cNvPr>
              <p:cNvSpPr/>
              <p:nvPr/>
            </p:nvSpPr>
            <p:spPr>
              <a:xfrm>
                <a:off x="4780734" y="169803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later</a:t>
                </a:r>
              </a:p>
            </p:txBody>
          </p:sp>
        </p:grpSp>
        <p:grpSp>
          <p:nvGrpSpPr>
            <p:cNvPr id="12" name="Group 11">
              <a:extLst>
                <a:ext uri="{FF2B5EF4-FFF2-40B4-BE49-F238E27FC236}">
                  <a16:creationId xmlns:a16="http://schemas.microsoft.com/office/drawing/2014/main" id="{8DB5CA17-C2C0-341A-3F45-04905E0F57E5}"/>
                </a:ext>
              </a:extLst>
            </p:cNvPr>
            <p:cNvGrpSpPr/>
            <p:nvPr/>
          </p:nvGrpSpPr>
          <p:grpSpPr>
            <a:xfrm>
              <a:off x="1832078" y="1562049"/>
              <a:ext cx="2739922" cy="570578"/>
              <a:chOff x="3267150" y="1698039"/>
              <a:chExt cx="2739922" cy="570578"/>
            </a:xfrm>
          </p:grpSpPr>
          <p:sp>
            <p:nvSpPr>
              <p:cNvPr id="13" name="Rectangle: Rounded Corners 12">
                <a:extLst>
                  <a:ext uri="{FF2B5EF4-FFF2-40B4-BE49-F238E27FC236}">
                    <a16:creationId xmlns:a16="http://schemas.microsoft.com/office/drawing/2014/main" id="{8E10A499-382E-76D0-8A8A-FBF450EB2DE9}"/>
                  </a:ext>
                </a:extLst>
              </p:cNvPr>
              <p:cNvSpPr/>
              <p:nvPr/>
            </p:nvSpPr>
            <p:spPr>
              <a:xfrm>
                <a:off x="3330417" y="177077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15" name="Rectangle: Rounded Corners 14">
                <a:extLst>
                  <a:ext uri="{FF2B5EF4-FFF2-40B4-BE49-F238E27FC236}">
                    <a16:creationId xmlns:a16="http://schemas.microsoft.com/office/drawing/2014/main" id="{C6057FA4-A328-ACD4-AFC4-13ABC8AC75A5}"/>
                  </a:ext>
                </a:extLst>
              </p:cNvPr>
              <p:cNvSpPr/>
              <p:nvPr/>
            </p:nvSpPr>
            <p:spPr>
              <a:xfrm>
                <a:off x="3267150" y="170194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before</a:t>
                </a:r>
              </a:p>
            </p:txBody>
          </p:sp>
          <p:sp>
            <p:nvSpPr>
              <p:cNvPr id="16" name="Rectangle: Rounded Corners 15">
                <a:extLst>
                  <a:ext uri="{FF2B5EF4-FFF2-40B4-BE49-F238E27FC236}">
                    <a16:creationId xmlns:a16="http://schemas.microsoft.com/office/drawing/2014/main" id="{BA8766A2-0D4C-BEA7-C8E2-C170FFE876CE}"/>
                  </a:ext>
                </a:extLst>
              </p:cNvPr>
              <p:cNvSpPr/>
              <p:nvPr/>
            </p:nvSpPr>
            <p:spPr>
              <a:xfrm>
                <a:off x="4844001" y="176686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17" name="Rectangle: Rounded Corners 16">
                <a:extLst>
                  <a:ext uri="{FF2B5EF4-FFF2-40B4-BE49-F238E27FC236}">
                    <a16:creationId xmlns:a16="http://schemas.microsoft.com/office/drawing/2014/main" id="{65F00932-B867-84A7-B4FE-62DD2726A3BB}"/>
                  </a:ext>
                </a:extLst>
              </p:cNvPr>
              <p:cNvSpPr/>
              <p:nvPr/>
            </p:nvSpPr>
            <p:spPr>
              <a:xfrm>
                <a:off x="4780734" y="169803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after</a:t>
                </a:r>
              </a:p>
            </p:txBody>
          </p:sp>
        </p:grpSp>
      </p:grpSp>
      <p:grpSp>
        <p:nvGrpSpPr>
          <p:cNvPr id="28" name="Group 27">
            <a:extLst>
              <a:ext uri="{FF2B5EF4-FFF2-40B4-BE49-F238E27FC236}">
                <a16:creationId xmlns:a16="http://schemas.microsoft.com/office/drawing/2014/main" id="{15E006A5-F15F-A742-0398-0CA9D8181A62}"/>
              </a:ext>
            </a:extLst>
          </p:cNvPr>
          <p:cNvGrpSpPr/>
          <p:nvPr/>
        </p:nvGrpSpPr>
        <p:grpSpPr>
          <a:xfrm>
            <a:off x="854543" y="2180727"/>
            <a:ext cx="2304292" cy="2444591"/>
            <a:chOff x="844152" y="2389259"/>
            <a:chExt cx="2304292" cy="2444591"/>
          </a:xfrm>
        </p:grpSpPr>
        <p:grpSp>
          <p:nvGrpSpPr>
            <p:cNvPr id="20" name="Group 19">
              <a:extLst>
                <a:ext uri="{FF2B5EF4-FFF2-40B4-BE49-F238E27FC236}">
                  <a16:creationId xmlns:a16="http://schemas.microsoft.com/office/drawing/2014/main" id="{C6B6BE39-73DF-C9EF-A080-74F99FD74D93}"/>
                </a:ext>
              </a:extLst>
            </p:cNvPr>
            <p:cNvGrpSpPr/>
            <p:nvPr/>
          </p:nvGrpSpPr>
          <p:grpSpPr>
            <a:xfrm>
              <a:off x="844152" y="2389259"/>
              <a:ext cx="2304292" cy="2444591"/>
              <a:chOff x="853528" y="2265223"/>
              <a:chExt cx="2304292" cy="3771128"/>
            </a:xfrm>
          </p:grpSpPr>
          <p:sp>
            <p:nvSpPr>
              <p:cNvPr id="22" name="Rectangle: Top Corners Rounded 21">
                <a:extLst>
                  <a:ext uri="{FF2B5EF4-FFF2-40B4-BE49-F238E27FC236}">
                    <a16:creationId xmlns:a16="http://schemas.microsoft.com/office/drawing/2014/main" id="{D455B180-8286-FF4E-6B30-9B79C2712017}"/>
                  </a:ext>
                </a:extLst>
              </p:cNvPr>
              <p:cNvSpPr/>
              <p:nvPr/>
            </p:nvSpPr>
            <p:spPr>
              <a:xfrm>
                <a:off x="853528" y="2265223"/>
                <a:ext cx="2304291" cy="864234"/>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lunch</a:t>
                </a:r>
              </a:p>
            </p:txBody>
          </p:sp>
          <p:sp>
            <p:nvSpPr>
              <p:cNvPr id="23" name="Rectangle: Rounded Corners 22">
                <a:extLst>
                  <a:ext uri="{FF2B5EF4-FFF2-40B4-BE49-F238E27FC236}">
                    <a16:creationId xmlns:a16="http://schemas.microsoft.com/office/drawing/2014/main" id="{9F858687-A88B-122A-0C31-980BE0F06DD9}"/>
                  </a:ext>
                </a:extLst>
              </p:cNvPr>
              <p:cNvSpPr/>
              <p:nvPr/>
            </p:nvSpPr>
            <p:spPr>
              <a:xfrm>
                <a:off x="853529" y="2265223"/>
                <a:ext cx="2304291" cy="3771128"/>
              </a:xfrm>
              <a:prstGeom prst="roundRect">
                <a:avLst>
                  <a:gd name="adj" fmla="val 3289"/>
                </a:avLst>
              </a:prstGeom>
              <a:no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4CB1E58E-6469-8FC7-4C26-7B664443DA2A}"/>
                  </a:ext>
                </a:extLst>
              </p:cNvPr>
              <p:cNvSpPr/>
              <p:nvPr/>
            </p:nvSpPr>
            <p:spPr>
              <a:xfrm>
                <a:off x="1205739" y="3258189"/>
                <a:ext cx="1599867" cy="2541096"/>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7" name="Picture 26">
              <a:extLst>
                <a:ext uri="{FF2B5EF4-FFF2-40B4-BE49-F238E27FC236}">
                  <a16:creationId xmlns:a16="http://schemas.microsoft.com/office/drawing/2014/main" id="{2138412E-F6E0-949D-3D4F-A8DD949E676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53470" y="3170597"/>
              <a:ext cx="1782539" cy="1371917"/>
            </a:xfrm>
            <a:prstGeom prst="rect">
              <a:avLst/>
            </a:prstGeom>
          </p:spPr>
        </p:pic>
      </p:grpSp>
      <p:grpSp>
        <p:nvGrpSpPr>
          <p:cNvPr id="29" name="Group 28">
            <a:extLst>
              <a:ext uri="{FF2B5EF4-FFF2-40B4-BE49-F238E27FC236}">
                <a16:creationId xmlns:a16="http://schemas.microsoft.com/office/drawing/2014/main" id="{7B9BD592-D8D1-2766-B4F9-B2332783DF90}"/>
              </a:ext>
            </a:extLst>
          </p:cNvPr>
          <p:cNvGrpSpPr/>
          <p:nvPr/>
        </p:nvGrpSpPr>
        <p:grpSpPr>
          <a:xfrm>
            <a:off x="3396298" y="2192537"/>
            <a:ext cx="2304292" cy="2444591"/>
            <a:chOff x="844152" y="2389259"/>
            <a:chExt cx="2304292" cy="2444591"/>
          </a:xfrm>
        </p:grpSpPr>
        <p:grpSp>
          <p:nvGrpSpPr>
            <p:cNvPr id="31" name="Group 30">
              <a:extLst>
                <a:ext uri="{FF2B5EF4-FFF2-40B4-BE49-F238E27FC236}">
                  <a16:creationId xmlns:a16="http://schemas.microsoft.com/office/drawing/2014/main" id="{AB3BB3F0-C1CD-8105-8EB2-D3A8AEDE2CB9}"/>
                </a:ext>
              </a:extLst>
            </p:cNvPr>
            <p:cNvGrpSpPr/>
            <p:nvPr/>
          </p:nvGrpSpPr>
          <p:grpSpPr>
            <a:xfrm>
              <a:off x="844152" y="2389259"/>
              <a:ext cx="2304292" cy="2444591"/>
              <a:chOff x="853528" y="2265223"/>
              <a:chExt cx="2304292" cy="3771128"/>
            </a:xfrm>
          </p:grpSpPr>
          <p:sp>
            <p:nvSpPr>
              <p:cNvPr id="36" name="Rectangle: Top Corners Rounded 35">
                <a:extLst>
                  <a:ext uri="{FF2B5EF4-FFF2-40B4-BE49-F238E27FC236}">
                    <a16:creationId xmlns:a16="http://schemas.microsoft.com/office/drawing/2014/main" id="{441A38BE-CE91-A69B-BC62-F3DD6355B356}"/>
                  </a:ext>
                </a:extLst>
              </p:cNvPr>
              <p:cNvSpPr/>
              <p:nvPr/>
            </p:nvSpPr>
            <p:spPr>
              <a:xfrm>
                <a:off x="853528" y="2265223"/>
                <a:ext cx="2304291" cy="864234"/>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home time</a:t>
                </a:r>
              </a:p>
            </p:txBody>
          </p:sp>
          <p:sp>
            <p:nvSpPr>
              <p:cNvPr id="37" name="Rectangle: Rounded Corners 36">
                <a:extLst>
                  <a:ext uri="{FF2B5EF4-FFF2-40B4-BE49-F238E27FC236}">
                    <a16:creationId xmlns:a16="http://schemas.microsoft.com/office/drawing/2014/main" id="{EE3010E4-C9D7-E44F-D613-ED6B79993C85}"/>
                  </a:ext>
                </a:extLst>
              </p:cNvPr>
              <p:cNvSpPr/>
              <p:nvPr/>
            </p:nvSpPr>
            <p:spPr>
              <a:xfrm>
                <a:off x="853529" y="2265223"/>
                <a:ext cx="2304291" cy="3771128"/>
              </a:xfrm>
              <a:prstGeom prst="roundRect">
                <a:avLst>
                  <a:gd name="adj" fmla="val 3289"/>
                </a:avLst>
              </a:prstGeom>
              <a:no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C49450BD-E52C-DF4F-6DE6-493BBB312DE8}"/>
                  </a:ext>
                </a:extLst>
              </p:cNvPr>
              <p:cNvSpPr/>
              <p:nvPr/>
            </p:nvSpPr>
            <p:spPr>
              <a:xfrm>
                <a:off x="1205739" y="3258189"/>
                <a:ext cx="1599867" cy="2541096"/>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5" name="Picture 34">
              <a:extLst>
                <a:ext uri="{FF2B5EF4-FFF2-40B4-BE49-F238E27FC236}">
                  <a16:creationId xmlns:a16="http://schemas.microsoft.com/office/drawing/2014/main" id="{4D0DE237-81BA-D504-4638-ACA83AD1181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569121" y="3280003"/>
              <a:ext cx="795149" cy="1223332"/>
            </a:xfrm>
            <a:prstGeom prst="rect">
              <a:avLst/>
            </a:prstGeom>
          </p:spPr>
        </p:pic>
      </p:grpSp>
      <p:grpSp>
        <p:nvGrpSpPr>
          <p:cNvPr id="39" name="Group 38">
            <a:extLst>
              <a:ext uri="{FF2B5EF4-FFF2-40B4-BE49-F238E27FC236}">
                <a16:creationId xmlns:a16="http://schemas.microsoft.com/office/drawing/2014/main" id="{4EBF124D-5CD9-7915-6B2A-CAF79952F9A1}"/>
              </a:ext>
            </a:extLst>
          </p:cNvPr>
          <p:cNvGrpSpPr/>
          <p:nvPr/>
        </p:nvGrpSpPr>
        <p:grpSpPr>
          <a:xfrm>
            <a:off x="5933601" y="2192537"/>
            <a:ext cx="2304292" cy="2444591"/>
            <a:chOff x="844152" y="2389259"/>
            <a:chExt cx="2304292" cy="2444591"/>
          </a:xfrm>
        </p:grpSpPr>
        <p:grpSp>
          <p:nvGrpSpPr>
            <p:cNvPr id="40" name="Group 39">
              <a:extLst>
                <a:ext uri="{FF2B5EF4-FFF2-40B4-BE49-F238E27FC236}">
                  <a16:creationId xmlns:a16="http://schemas.microsoft.com/office/drawing/2014/main" id="{401AA18E-F7FC-7AE3-ADF6-E489CFB174B3}"/>
                </a:ext>
              </a:extLst>
            </p:cNvPr>
            <p:cNvGrpSpPr/>
            <p:nvPr/>
          </p:nvGrpSpPr>
          <p:grpSpPr>
            <a:xfrm>
              <a:off x="844152" y="2389259"/>
              <a:ext cx="2304292" cy="2444591"/>
              <a:chOff x="853528" y="2265223"/>
              <a:chExt cx="2304292" cy="3771128"/>
            </a:xfrm>
          </p:grpSpPr>
          <p:sp>
            <p:nvSpPr>
              <p:cNvPr id="42" name="Rectangle: Top Corners Rounded 41">
                <a:extLst>
                  <a:ext uri="{FF2B5EF4-FFF2-40B4-BE49-F238E27FC236}">
                    <a16:creationId xmlns:a16="http://schemas.microsoft.com/office/drawing/2014/main" id="{CDB0EF19-4C43-DE47-31BA-3F4A17287AF1}"/>
                  </a:ext>
                </a:extLst>
              </p:cNvPr>
              <p:cNvSpPr/>
              <p:nvPr/>
            </p:nvSpPr>
            <p:spPr>
              <a:xfrm>
                <a:off x="853528" y="2265223"/>
                <a:ext cx="2304291" cy="864234"/>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lesson</a:t>
                </a:r>
              </a:p>
            </p:txBody>
          </p:sp>
          <p:sp>
            <p:nvSpPr>
              <p:cNvPr id="43" name="Rectangle: Rounded Corners 42">
                <a:extLst>
                  <a:ext uri="{FF2B5EF4-FFF2-40B4-BE49-F238E27FC236}">
                    <a16:creationId xmlns:a16="http://schemas.microsoft.com/office/drawing/2014/main" id="{22B9EC5E-D5B2-E0F9-21B5-E58E60EBAF48}"/>
                  </a:ext>
                </a:extLst>
              </p:cNvPr>
              <p:cNvSpPr/>
              <p:nvPr/>
            </p:nvSpPr>
            <p:spPr>
              <a:xfrm>
                <a:off x="853529" y="2265223"/>
                <a:ext cx="2304291" cy="3771128"/>
              </a:xfrm>
              <a:prstGeom prst="roundRect">
                <a:avLst>
                  <a:gd name="adj" fmla="val 3289"/>
                </a:avLst>
              </a:prstGeom>
              <a:no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CAFC0163-0E48-2F7A-6855-2A8868D2009B}"/>
                  </a:ext>
                </a:extLst>
              </p:cNvPr>
              <p:cNvSpPr/>
              <p:nvPr/>
            </p:nvSpPr>
            <p:spPr>
              <a:xfrm>
                <a:off x="1205739" y="3258189"/>
                <a:ext cx="1599867" cy="2541096"/>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1" name="Picture 40">
              <a:extLst>
                <a:ext uri="{FF2B5EF4-FFF2-40B4-BE49-F238E27FC236}">
                  <a16:creationId xmlns:a16="http://schemas.microsoft.com/office/drawing/2014/main" id="{450D89A0-5499-6397-1F0C-0CBB0B99F69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98555" y="3140430"/>
              <a:ext cx="1936520" cy="1438181"/>
            </a:xfrm>
            <a:prstGeom prst="rect">
              <a:avLst/>
            </a:prstGeom>
          </p:spPr>
        </p:pic>
      </p:grpSp>
      <p:pic>
        <p:nvPicPr>
          <p:cNvPr id="46" name="Picture 45">
            <a:extLst>
              <a:ext uri="{FF2B5EF4-FFF2-40B4-BE49-F238E27FC236}">
                <a16:creationId xmlns:a16="http://schemas.microsoft.com/office/drawing/2014/main" id="{074AE437-1F96-43B1-35DF-CC4EC311A4B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902" t="-739" r="-8466" b="57443"/>
          <a:stretch/>
        </p:blipFill>
        <p:spPr>
          <a:xfrm>
            <a:off x="731901" y="4300981"/>
            <a:ext cx="1718336" cy="1933564"/>
          </a:xfrm>
          <a:prstGeom prst="rect">
            <a:avLst/>
          </a:prstGeom>
        </p:spPr>
      </p:pic>
      <p:sp>
        <p:nvSpPr>
          <p:cNvPr id="47" name="TextBox 46">
            <a:extLst>
              <a:ext uri="{FF2B5EF4-FFF2-40B4-BE49-F238E27FC236}">
                <a16:creationId xmlns:a16="http://schemas.microsoft.com/office/drawing/2014/main" id="{4F7E714E-3993-A6DB-6CBD-380FCB13355A}"/>
              </a:ext>
            </a:extLst>
          </p:cNvPr>
          <p:cNvSpPr txBox="1"/>
          <p:nvPr/>
        </p:nvSpPr>
        <p:spPr>
          <a:xfrm>
            <a:off x="2467787" y="4866938"/>
            <a:ext cx="5919747" cy="369332"/>
          </a:xfrm>
          <a:prstGeom prst="rect">
            <a:avLst/>
          </a:prstGeom>
          <a:noFill/>
        </p:spPr>
        <p:txBody>
          <a:bodyPr wrap="square" rtlCol="0">
            <a:spAutoFit/>
          </a:bodyPr>
          <a:lstStyle/>
          <a:p>
            <a:r>
              <a:rPr lang="en-GB" dirty="0"/>
              <a:t>There are lots of ways to explain this. Here is one idea.</a:t>
            </a:r>
          </a:p>
        </p:txBody>
      </p:sp>
      <p:sp>
        <p:nvSpPr>
          <p:cNvPr id="48" name="Speech Bubble: Rectangle with Corners Rounded 47">
            <a:extLst>
              <a:ext uri="{FF2B5EF4-FFF2-40B4-BE49-F238E27FC236}">
                <a16:creationId xmlns:a16="http://schemas.microsoft.com/office/drawing/2014/main" id="{33B7B8CA-9AF7-8ABE-B595-490ADB531415}"/>
              </a:ext>
            </a:extLst>
          </p:cNvPr>
          <p:cNvSpPr/>
          <p:nvPr/>
        </p:nvSpPr>
        <p:spPr>
          <a:xfrm>
            <a:off x="2680855" y="5351815"/>
            <a:ext cx="4291445" cy="695390"/>
          </a:xfrm>
          <a:prstGeom prst="wedgeRoundRectCallout">
            <a:avLst>
              <a:gd name="adj1" fmla="val -54813"/>
              <a:gd name="adj2" fmla="val -38833"/>
              <a:gd name="adj3" fmla="val 16667"/>
            </a:avLst>
          </a:prstGeom>
          <a:solidFill>
            <a:schemeClr val="bg1"/>
          </a:solidFill>
          <a:ln w="28575">
            <a:solidFill>
              <a:srgbClr val="EE73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Lunch time is </a:t>
            </a:r>
            <a:r>
              <a:rPr lang="en-GB" b="1" dirty="0">
                <a:solidFill>
                  <a:schemeClr val="tx1"/>
                </a:solidFill>
              </a:rPr>
              <a:t>earlier</a:t>
            </a:r>
            <a:r>
              <a:rPr lang="en-GB" dirty="0">
                <a:solidFill>
                  <a:schemeClr val="tx1"/>
                </a:solidFill>
              </a:rPr>
              <a:t> than my lesson. Home time is </a:t>
            </a:r>
            <a:r>
              <a:rPr lang="en-GB" b="1" dirty="0">
                <a:solidFill>
                  <a:schemeClr val="tx1"/>
                </a:solidFill>
              </a:rPr>
              <a:t>later.</a:t>
            </a:r>
          </a:p>
        </p:txBody>
      </p:sp>
    </p:spTree>
    <p:extLst>
      <p:ext uri="{BB962C8B-B14F-4D97-AF65-F5344CB8AC3E}">
        <p14:creationId xmlns:p14="http://schemas.microsoft.com/office/powerpoint/2010/main" val="2151872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750"/>
                                        <p:tgtEl>
                                          <p:spTgt spid="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750"/>
                                        <p:tgtEl>
                                          <p:spTgt spid="5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750"/>
                                        <p:tgtEl>
                                          <p:spTgt spid="5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750"/>
                                        <p:tgtEl>
                                          <p:spTgt spid="60"/>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35" presetClass="path" presetSubtype="0" accel="50000" decel="50000" fill="hold" nodeType="clickEffect">
                                  <p:stCondLst>
                                    <p:cond delay="0"/>
                                  </p:stCondLst>
                                  <p:childTnLst>
                                    <p:animMotion origin="layout" path="M 4.16667E-6 3.33333E-6 L 0.27638 -0.00047 " pathEditMode="relative" rAng="0" ptsTypes="AA">
                                      <p:cBhvr>
                                        <p:cTn id="23" dur="1500" fill="hold"/>
                                        <p:tgtEl>
                                          <p:spTgt spid="29"/>
                                        </p:tgtEl>
                                        <p:attrNameLst>
                                          <p:attrName>ppt_x</p:attrName>
                                          <p:attrName>ppt_y</p:attrName>
                                        </p:attrNameLst>
                                      </p:cBhvr>
                                      <p:rCtr x="13819" y="-23"/>
                                    </p:animMotion>
                                  </p:childTnLst>
                                </p:cTn>
                              </p:par>
                              <p:par>
                                <p:cTn id="24" presetID="35" presetClass="path" presetSubtype="0" accel="50000" decel="50000" fill="hold" nodeType="withEffect">
                                  <p:stCondLst>
                                    <p:cond delay="0"/>
                                  </p:stCondLst>
                                  <p:childTnLst>
                                    <p:animMotion origin="layout" path="M 3.61111E-6 3.33333E-6 L -0.27743 -3.7037E-6 " pathEditMode="relative" rAng="0" ptsTypes="AA">
                                      <p:cBhvr>
                                        <p:cTn id="25" dur="1500" fill="hold"/>
                                        <p:tgtEl>
                                          <p:spTgt spid="39"/>
                                        </p:tgtEl>
                                        <p:attrNameLst>
                                          <p:attrName>ppt_x</p:attrName>
                                          <p:attrName>ppt_y</p:attrName>
                                        </p:attrNameLst>
                                      </p:cBhvr>
                                      <p:rCtr x="-13750" y="-23"/>
                                    </p:animMotion>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fade">
                                      <p:cBhvr>
                                        <p:cTn id="29" dur="500"/>
                                        <p:tgtEl>
                                          <p:spTgt spid="47"/>
                                        </p:tgtEl>
                                      </p:cBhvr>
                                    </p:animEffect>
                                  </p:childTnLst>
                                </p:cTn>
                              </p:par>
                            </p:childTnLst>
                          </p:cTn>
                        </p:par>
                        <p:par>
                          <p:cTn id="30" fill="hold">
                            <p:stCondLst>
                              <p:cond delay="2000"/>
                            </p:stCondLst>
                            <p:childTnLst>
                              <p:par>
                                <p:cTn id="31" presetID="22" presetClass="entr" presetSubtype="4" fill="hold" nodeType="afterEffect">
                                  <p:stCondLst>
                                    <p:cond delay="500"/>
                                  </p:stCondLst>
                                  <p:childTnLst>
                                    <p:set>
                                      <p:cBhvr>
                                        <p:cTn id="32" dur="1" fill="hold">
                                          <p:stCondLst>
                                            <p:cond delay="0"/>
                                          </p:stCondLst>
                                        </p:cTn>
                                        <p:tgtEl>
                                          <p:spTgt spid="46"/>
                                        </p:tgtEl>
                                        <p:attrNameLst>
                                          <p:attrName>style.visibility</p:attrName>
                                        </p:attrNameLst>
                                      </p:cBhvr>
                                      <p:to>
                                        <p:strVal val="visible"/>
                                      </p:to>
                                    </p:set>
                                    <p:animEffect transition="in" filter="wipe(down)">
                                      <p:cBhvr>
                                        <p:cTn id="33" dur="1000"/>
                                        <p:tgtEl>
                                          <p:spTgt spid="46"/>
                                        </p:tgtEl>
                                      </p:cBhvr>
                                    </p:animEffect>
                                  </p:childTnLst>
                                </p:cTn>
                              </p:par>
                              <p:par>
                                <p:cTn id="34" presetID="22" presetClass="entr" presetSubtype="4" fill="hold" grpId="0" nodeType="withEffect">
                                  <p:stCondLst>
                                    <p:cond delay="50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6" grpId="0" animBg="1"/>
      <p:bldP spid="58" grpId="0" animBg="1"/>
      <p:bldP spid="59" grpId="0" animBg="1"/>
      <p:bldP spid="60" grpId="0" animBg="1"/>
      <p:bldP spid="47" grpId="0"/>
      <p:bldP spid="4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6"/>
            <a:ext cx="7903466" cy="903513"/>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 What do you notice about this sequence of activities?</a:t>
            </a:r>
          </a:p>
          <a:p>
            <a:pPr algn="ctr"/>
            <a:r>
              <a:rPr lang="en-GB" sz="2000" dirty="0">
                <a:solidFill>
                  <a:schemeClr val="tx1"/>
                </a:solidFill>
              </a:rPr>
              <a:t>What would happen if we did them in this order?</a:t>
            </a: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704607"/>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5">
            <a:extLst>
              <a:ext uri="{FF2B5EF4-FFF2-40B4-BE49-F238E27FC236}">
                <a16:creationId xmlns:a16="http://schemas.microsoft.com/office/drawing/2014/main" id="{12B2E379-DCB0-8248-BC90-1E785A85DB27}"/>
              </a:ext>
            </a:extLst>
          </p:cNvPr>
          <p:cNvSpPr>
            <a:spLocks noChangeAspect="1"/>
          </p:cNvSpPr>
          <p:nvPr/>
        </p:nvSpPr>
        <p:spPr>
          <a:xfrm>
            <a:off x="431800" y="-107461"/>
            <a:ext cx="2514600"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Sequencing Challenge</a:t>
            </a:r>
          </a:p>
          <a:p>
            <a:pPr algn="ctr"/>
            <a:endParaRPr lang="en-GB" dirty="0"/>
          </a:p>
        </p:txBody>
      </p:sp>
      <p:sp>
        <p:nvSpPr>
          <p:cNvPr id="56" name="Rectangle: Rounded Corners 55" hidden="1">
            <a:extLst>
              <a:ext uri="{FF2B5EF4-FFF2-40B4-BE49-F238E27FC236}">
                <a16:creationId xmlns:a16="http://schemas.microsoft.com/office/drawing/2014/main" id="{21106A25-A9B1-30C6-05EC-D6C193EFC655}"/>
              </a:ext>
            </a:extLst>
          </p:cNvPr>
          <p:cNvSpPr/>
          <p:nvPr/>
        </p:nvSpPr>
        <p:spPr>
          <a:xfrm>
            <a:off x="683366" y="1825727"/>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hidden="1">
            <a:extLst>
              <a:ext uri="{FF2B5EF4-FFF2-40B4-BE49-F238E27FC236}">
                <a16:creationId xmlns:a16="http://schemas.microsoft.com/office/drawing/2014/main" id="{A8AE114F-9186-5907-C0D2-F355AE368A81}"/>
              </a:ext>
            </a:extLst>
          </p:cNvPr>
          <p:cNvSpPr/>
          <p:nvPr/>
        </p:nvSpPr>
        <p:spPr>
          <a:xfrm>
            <a:off x="2653075"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hidden="1">
            <a:extLst>
              <a:ext uri="{FF2B5EF4-FFF2-40B4-BE49-F238E27FC236}">
                <a16:creationId xmlns:a16="http://schemas.microsoft.com/office/drawing/2014/main" id="{31C64967-2856-D1F4-9126-27F906BF722C}"/>
              </a:ext>
            </a:extLst>
          </p:cNvPr>
          <p:cNvSpPr/>
          <p:nvPr/>
        </p:nvSpPr>
        <p:spPr>
          <a:xfrm>
            <a:off x="4594213" y="1822253"/>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hidden="1">
            <a:extLst>
              <a:ext uri="{FF2B5EF4-FFF2-40B4-BE49-F238E27FC236}">
                <a16:creationId xmlns:a16="http://schemas.microsoft.com/office/drawing/2014/main" id="{AF1A5C2E-7C99-2EDF-2F64-6053147FC454}"/>
              </a:ext>
            </a:extLst>
          </p:cNvPr>
          <p:cNvSpPr/>
          <p:nvPr/>
        </p:nvSpPr>
        <p:spPr>
          <a:xfrm>
            <a:off x="6569659" y="1829200"/>
            <a:ext cx="1822313" cy="3767655"/>
          </a:xfrm>
          <a:prstGeom prst="roundRect">
            <a:avLst>
              <a:gd name="adj" fmla="val 3289"/>
            </a:avLst>
          </a:prstGeom>
          <a:solidFill>
            <a:srgbClr val="FFEDAA"/>
          </a:solid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8" name="Group 27">
            <a:extLst>
              <a:ext uri="{FF2B5EF4-FFF2-40B4-BE49-F238E27FC236}">
                <a16:creationId xmlns:a16="http://schemas.microsoft.com/office/drawing/2014/main" id="{15E006A5-F15F-A742-0398-0CA9D8181A62}"/>
              </a:ext>
            </a:extLst>
          </p:cNvPr>
          <p:cNvGrpSpPr/>
          <p:nvPr/>
        </p:nvGrpSpPr>
        <p:grpSpPr>
          <a:xfrm>
            <a:off x="854543" y="2180727"/>
            <a:ext cx="2304292" cy="2444591"/>
            <a:chOff x="844152" y="2389259"/>
            <a:chExt cx="2304292" cy="2444591"/>
          </a:xfrm>
        </p:grpSpPr>
        <p:grpSp>
          <p:nvGrpSpPr>
            <p:cNvPr id="20" name="Group 19">
              <a:extLst>
                <a:ext uri="{FF2B5EF4-FFF2-40B4-BE49-F238E27FC236}">
                  <a16:creationId xmlns:a16="http://schemas.microsoft.com/office/drawing/2014/main" id="{C6B6BE39-73DF-C9EF-A080-74F99FD74D93}"/>
                </a:ext>
              </a:extLst>
            </p:cNvPr>
            <p:cNvGrpSpPr/>
            <p:nvPr/>
          </p:nvGrpSpPr>
          <p:grpSpPr>
            <a:xfrm>
              <a:off x="844152" y="2389259"/>
              <a:ext cx="2304292" cy="2444591"/>
              <a:chOff x="853528" y="2265223"/>
              <a:chExt cx="2304292" cy="3771128"/>
            </a:xfrm>
          </p:grpSpPr>
          <p:sp>
            <p:nvSpPr>
              <p:cNvPr id="22" name="Rectangle: Top Corners Rounded 21">
                <a:extLst>
                  <a:ext uri="{FF2B5EF4-FFF2-40B4-BE49-F238E27FC236}">
                    <a16:creationId xmlns:a16="http://schemas.microsoft.com/office/drawing/2014/main" id="{D455B180-8286-FF4E-6B30-9B79C2712017}"/>
                  </a:ext>
                </a:extLst>
              </p:cNvPr>
              <p:cNvSpPr/>
              <p:nvPr/>
            </p:nvSpPr>
            <p:spPr>
              <a:xfrm>
                <a:off x="853528" y="2265223"/>
                <a:ext cx="2304291" cy="864234"/>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sleep</a:t>
                </a:r>
              </a:p>
            </p:txBody>
          </p:sp>
          <p:sp>
            <p:nvSpPr>
              <p:cNvPr id="23" name="Rectangle: Rounded Corners 22">
                <a:extLst>
                  <a:ext uri="{FF2B5EF4-FFF2-40B4-BE49-F238E27FC236}">
                    <a16:creationId xmlns:a16="http://schemas.microsoft.com/office/drawing/2014/main" id="{9F858687-A88B-122A-0C31-980BE0F06DD9}"/>
                  </a:ext>
                </a:extLst>
              </p:cNvPr>
              <p:cNvSpPr/>
              <p:nvPr/>
            </p:nvSpPr>
            <p:spPr>
              <a:xfrm>
                <a:off x="853529" y="2265223"/>
                <a:ext cx="2304291" cy="3771128"/>
              </a:xfrm>
              <a:prstGeom prst="roundRect">
                <a:avLst>
                  <a:gd name="adj" fmla="val 3289"/>
                </a:avLst>
              </a:prstGeom>
              <a:no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4CB1E58E-6469-8FC7-4C26-7B664443DA2A}"/>
                  </a:ext>
                </a:extLst>
              </p:cNvPr>
              <p:cNvSpPr/>
              <p:nvPr/>
            </p:nvSpPr>
            <p:spPr>
              <a:xfrm>
                <a:off x="1205739" y="3258189"/>
                <a:ext cx="1599867" cy="2541096"/>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7" name="Picture 26">
              <a:extLst>
                <a:ext uri="{FF2B5EF4-FFF2-40B4-BE49-F238E27FC236}">
                  <a16:creationId xmlns:a16="http://schemas.microsoft.com/office/drawing/2014/main" id="{2138412E-F6E0-949D-3D4F-A8DD949E676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35858" y="3259377"/>
              <a:ext cx="1909748" cy="1337760"/>
            </a:xfrm>
            <a:prstGeom prst="rect">
              <a:avLst/>
            </a:prstGeom>
          </p:spPr>
        </p:pic>
      </p:grpSp>
      <p:grpSp>
        <p:nvGrpSpPr>
          <p:cNvPr id="29" name="Group 28">
            <a:extLst>
              <a:ext uri="{FF2B5EF4-FFF2-40B4-BE49-F238E27FC236}">
                <a16:creationId xmlns:a16="http://schemas.microsoft.com/office/drawing/2014/main" id="{7B9BD592-D8D1-2766-B4F9-B2332783DF90}"/>
              </a:ext>
            </a:extLst>
          </p:cNvPr>
          <p:cNvGrpSpPr/>
          <p:nvPr/>
        </p:nvGrpSpPr>
        <p:grpSpPr>
          <a:xfrm>
            <a:off x="3396298" y="2192537"/>
            <a:ext cx="2304292" cy="2444591"/>
            <a:chOff x="844152" y="2389259"/>
            <a:chExt cx="2304292" cy="2444591"/>
          </a:xfrm>
        </p:grpSpPr>
        <p:grpSp>
          <p:nvGrpSpPr>
            <p:cNvPr id="31" name="Group 30">
              <a:extLst>
                <a:ext uri="{FF2B5EF4-FFF2-40B4-BE49-F238E27FC236}">
                  <a16:creationId xmlns:a16="http://schemas.microsoft.com/office/drawing/2014/main" id="{AB3BB3F0-C1CD-8105-8EB2-D3A8AEDE2CB9}"/>
                </a:ext>
              </a:extLst>
            </p:cNvPr>
            <p:cNvGrpSpPr/>
            <p:nvPr/>
          </p:nvGrpSpPr>
          <p:grpSpPr>
            <a:xfrm>
              <a:off x="844152" y="2389259"/>
              <a:ext cx="2304292" cy="2444591"/>
              <a:chOff x="853528" y="2265223"/>
              <a:chExt cx="2304292" cy="3771128"/>
            </a:xfrm>
          </p:grpSpPr>
          <p:sp>
            <p:nvSpPr>
              <p:cNvPr id="36" name="Rectangle: Top Corners Rounded 35">
                <a:extLst>
                  <a:ext uri="{FF2B5EF4-FFF2-40B4-BE49-F238E27FC236}">
                    <a16:creationId xmlns:a16="http://schemas.microsoft.com/office/drawing/2014/main" id="{441A38BE-CE91-A69B-BC62-F3DD6355B356}"/>
                  </a:ext>
                </a:extLst>
              </p:cNvPr>
              <p:cNvSpPr/>
              <p:nvPr/>
            </p:nvSpPr>
            <p:spPr>
              <a:xfrm>
                <a:off x="853528" y="2265223"/>
                <a:ext cx="2304291" cy="864234"/>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bath</a:t>
                </a:r>
              </a:p>
            </p:txBody>
          </p:sp>
          <p:sp>
            <p:nvSpPr>
              <p:cNvPr id="37" name="Rectangle: Rounded Corners 36">
                <a:extLst>
                  <a:ext uri="{FF2B5EF4-FFF2-40B4-BE49-F238E27FC236}">
                    <a16:creationId xmlns:a16="http://schemas.microsoft.com/office/drawing/2014/main" id="{EE3010E4-C9D7-E44F-D613-ED6B79993C85}"/>
                  </a:ext>
                </a:extLst>
              </p:cNvPr>
              <p:cNvSpPr/>
              <p:nvPr/>
            </p:nvSpPr>
            <p:spPr>
              <a:xfrm>
                <a:off x="853529" y="2265223"/>
                <a:ext cx="2304291" cy="3771128"/>
              </a:xfrm>
              <a:prstGeom prst="roundRect">
                <a:avLst>
                  <a:gd name="adj" fmla="val 3289"/>
                </a:avLst>
              </a:prstGeom>
              <a:no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C49450BD-E52C-DF4F-6DE6-493BBB312DE8}"/>
                  </a:ext>
                </a:extLst>
              </p:cNvPr>
              <p:cNvSpPr/>
              <p:nvPr/>
            </p:nvSpPr>
            <p:spPr>
              <a:xfrm>
                <a:off x="1205739" y="3258189"/>
                <a:ext cx="1599867" cy="2541096"/>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5" name="Picture 34">
              <a:extLst>
                <a:ext uri="{FF2B5EF4-FFF2-40B4-BE49-F238E27FC236}">
                  <a16:creationId xmlns:a16="http://schemas.microsoft.com/office/drawing/2014/main" id="{4D0DE237-81BA-D504-4638-ACA83AD1181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5520" y="3348681"/>
              <a:ext cx="1848668" cy="1020385"/>
            </a:xfrm>
            <a:prstGeom prst="rect">
              <a:avLst/>
            </a:prstGeom>
          </p:spPr>
        </p:pic>
      </p:grpSp>
      <p:grpSp>
        <p:nvGrpSpPr>
          <p:cNvPr id="39" name="Group 38">
            <a:extLst>
              <a:ext uri="{FF2B5EF4-FFF2-40B4-BE49-F238E27FC236}">
                <a16:creationId xmlns:a16="http://schemas.microsoft.com/office/drawing/2014/main" id="{4EBF124D-5CD9-7915-6B2A-CAF79952F9A1}"/>
              </a:ext>
            </a:extLst>
          </p:cNvPr>
          <p:cNvGrpSpPr/>
          <p:nvPr/>
        </p:nvGrpSpPr>
        <p:grpSpPr>
          <a:xfrm>
            <a:off x="5960622" y="2192536"/>
            <a:ext cx="2304292" cy="2444591"/>
            <a:chOff x="844152" y="2389259"/>
            <a:chExt cx="2304292" cy="2444591"/>
          </a:xfrm>
        </p:grpSpPr>
        <p:grpSp>
          <p:nvGrpSpPr>
            <p:cNvPr id="40" name="Group 39">
              <a:extLst>
                <a:ext uri="{FF2B5EF4-FFF2-40B4-BE49-F238E27FC236}">
                  <a16:creationId xmlns:a16="http://schemas.microsoft.com/office/drawing/2014/main" id="{401AA18E-F7FC-7AE3-ADF6-E489CFB174B3}"/>
                </a:ext>
              </a:extLst>
            </p:cNvPr>
            <p:cNvGrpSpPr/>
            <p:nvPr/>
          </p:nvGrpSpPr>
          <p:grpSpPr>
            <a:xfrm>
              <a:off x="844152" y="2389259"/>
              <a:ext cx="2304292" cy="2444591"/>
              <a:chOff x="853528" y="2265223"/>
              <a:chExt cx="2304292" cy="3771128"/>
            </a:xfrm>
          </p:grpSpPr>
          <p:sp>
            <p:nvSpPr>
              <p:cNvPr id="42" name="Rectangle: Top Corners Rounded 41">
                <a:extLst>
                  <a:ext uri="{FF2B5EF4-FFF2-40B4-BE49-F238E27FC236}">
                    <a16:creationId xmlns:a16="http://schemas.microsoft.com/office/drawing/2014/main" id="{CDB0EF19-4C43-DE47-31BA-3F4A17287AF1}"/>
                  </a:ext>
                </a:extLst>
              </p:cNvPr>
              <p:cNvSpPr/>
              <p:nvPr/>
            </p:nvSpPr>
            <p:spPr>
              <a:xfrm>
                <a:off x="853528" y="2265223"/>
                <a:ext cx="2304291" cy="864234"/>
              </a:xfrm>
              <a:prstGeom prst="round2Same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bedtime story</a:t>
                </a:r>
              </a:p>
            </p:txBody>
          </p:sp>
          <p:sp>
            <p:nvSpPr>
              <p:cNvPr id="43" name="Rectangle: Rounded Corners 42">
                <a:extLst>
                  <a:ext uri="{FF2B5EF4-FFF2-40B4-BE49-F238E27FC236}">
                    <a16:creationId xmlns:a16="http://schemas.microsoft.com/office/drawing/2014/main" id="{22B9EC5E-D5B2-E0F9-21B5-E58E60EBAF48}"/>
                  </a:ext>
                </a:extLst>
              </p:cNvPr>
              <p:cNvSpPr/>
              <p:nvPr/>
            </p:nvSpPr>
            <p:spPr>
              <a:xfrm>
                <a:off x="853529" y="2265223"/>
                <a:ext cx="2304291" cy="3771128"/>
              </a:xfrm>
              <a:prstGeom prst="roundRect">
                <a:avLst>
                  <a:gd name="adj" fmla="val 3289"/>
                </a:avLst>
              </a:prstGeom>
              <a:noFill/>
              <a:ln w="5715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CAFC0163-0E48-2F7A-6855-2A8868D2009B}"/>
                  </a:ext>
                </a:extLst>
              </p:cNvPr>
              <p:cNvSpPr/>
              <p:nvPr/>
            </p:nvSpPr>
            <p:spPr>
              <a:xfrm>
                <a:off x="1205739" y="3258189"/>
                <a:ext cx="1599867" cy="2541096"/>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1" name="Picture 40">
              <a:extLst>
                <a:ext uri="{FF2B5EF4-FFF2-40B4-BE49-F238E27FC236}">
                  <a16:creationId xmlns:a16="http://schemas.microsoft.com/office/drawing/2014/main" id="{450D89A0-5499-6397-1F0C-0CBB0B99F69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132119" y="3117492"/>
              <a:ext cx="1713567" cy="1454031"/>
            </a:xfrm>
            <a:prstGeom prst="rect">
              <a:avLst/>
            </a:prstGeom>
          </p:spPr>
        </p:pic>
      </p:grpSp>
      <p:pic>
        <p:nvPicPr>
          <p:cNvPr id="46" name="Picture 45">
            <a:extLst>
              <a:ext uri="{FF2B5EF4-FFF2-40B4-BE49-F238E27FC236}">
                <a16:creationId xmlns:a16="http://schemas.microsoft.com/office/drawing/2014/main" id="{074AE437-1F96-43B1-35DF-CC4EC311A4B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147" t="-2055" r="9147" b="56709"/>
          <a:stretch/>
        </p:blipFill>
        <p:spPr>
          <a:xfrm>
            <a:off x="842689" y="4300981"/>
            <a:ext cx="1502477" cy="1933564"/>
          </a:xfrm>
          <a:prstGeom prst="rect">
            <a:avLst/>
          </a:prstGeom>
        </p:spPr>
      </p:pic>
      <p:sp>
        <p:nvSpPr>
          <p:cNvPr id="47" name="TextBox 46">
            <a:extLst>
              <a:ext uri="{FF2B5EF4-FFF2-40B4-BE49-F238E27FC236}">
                <a16:creationId xmlns:a16="http://schemas.microsoft.com/office/drawing/2014/main" id="{4F7E714E-3993-A6DB-6CBD-380FCB13355A}"/>
              </a:ext>
            </a:extLst>
          </p:cNvPr>
          <p:cNvSpPr txBox="1"/>
          <p:nvPr/>
        </p:nvSpPr>
        <p:spPr>
          <a:xfrm>
            <a:off x="2467787" y="4866938"/>
            <a:ext cx="5919747" cy="369332"/>
          </a:xfrm>
          <a:prstGeom prst="rect">
            <a:avLst/>
          </a:prstGeom>
          <a:noFill/>
        </p:spPr>
        <p:txBody>
          <a:bodyPr wrap="square" rtlCol="0">
            <a:spAutoFit/>
          </a:bodyPr>
          <a:lstStyle/>
          <a:p>
            <a:r>
              <a:rPr lang="en-GB" dirty="0"/>
              <a:t>There are lots of ways to explain this. Here is one idea.</a:t>
            </a:r>
          </a:p>
        </p:txBody>
      </p:sp>
      <p:sp>
        <p:nvSpPr>
          <p:cNvPr id="48" name="Speech Bubble: Rectangle with Corners Rounded 47">
            <a:extLst>
              <a:ext uri="{FF2B5EF4-FFF2-40B4-BE49-F238E27FC236}">
                <a16:creationId xmlns:a16="http://schemas.microsoft.com/office/drawing/2014/main" id="{33B7B8CA-9AF7-8ABE-B595-490ADB531415}"/>
              </a:ext>
            </a:extLst>
          </p:cNvPr>
          <p:cNvSpPr/>
          <p:nvPr/>
        </p:nvSpPr>
        <p:spPr>
          <a:xfrm>
            <a:off x="2450237" y="5351815"/>
            <a:ext cx="5919747" cy="695390"/>
          </a:xfrm>
          <a:prstGeom prst="wedgeRoundRectCallout">
            <a:avLst>
              <a:gd name="adj1" fmla="val -54813"/>
              <a:gd name="adj2" fmla="val -38833"/>
              <a:gd name="adj3" fmla="val 16667"/>
            </a:avLst>
          </a:prstGeom>
          <a:solidFill>
            <a:schemeClr val="bg1"/>
          </a:solidFill>
          <a:ln w="28575">
            <a:solidFill>
              <a:srgbClr val="EE73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 have a bath</a:t>
            </a:r>
            <a:r>
              <a:rPr lang="en-GB" b="1" dirty="0">
                <a:solidFill>
                  <a:schemeClr val="tx1"/>
                </a:solidFill>
              </a:rPr>
              <a:t> before </a:t>
            </a:r>
            <a:r>
              <a:rPr lang="en-GB" dirty="0">
                <a:solidFill>
                  <a:schemeClr val="tx1"/>
                </a:solidFill>
              </a:rPr>
              <a:t>my bedtime story.</a:t>
            </a:r>
          </a:p>
          <a:p>
            <a:r>
              <a:rPr lang="en-GB" dirty="0">
                <a:solidFill>
                  <a:schemeClr val="tx1"/>
                </a:solidFill>
              </a:rPr>
              <a:t>I go to sleep </a:t>
            </a:r>
            <a:r>
              <a:rPr lang="en-GB" b="1" dirty="0">
                <a:solidFill>
                  <a:schemeClr val="tx1"/>
                </a:solidFill>
              </a:rPr>
              <a:t>after</a:t>
            </a:r>
            <a:r>
              <a:rPr lang="en-GB" dirty="0">
                <a:solidFill>
                  <a:schemeClr val="tx1"/>
                </a:solidFill>
              </a:rPr>
              <a:t> my bedtime story.</a:t>
            </a:r>
          </a:p>
        </p:txBody>
      </p:sp>
      <p:sp>
        <p:nvSpPr>
          <p:cNvPr id="4" name="Rectangle: Top Corners Rounded 3">
            <a:extLst>
              <a:ext uri="{FF2B5EF4-FFF2-40B4-BE49-F238E27FC236}">
                <a16:creationId xmlns:a16="http://schemas.microsoft.com/office/drawing/2014/main" id="{54A6C6A2-5461-2525-C2FB-4E4AA93F73C6}"/>
              </a:ext>
            </a:extLst>
          </p:cNvPr>
          <p:cNvSpPr/>
          <p:nvPr/>
        </p:nvSpPr>
        <p:spPr>
          <a:xfrm>
            <a:off x="606689" y="571500"/>
            <a:ext cx="7903466" cy="903513"/>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How would you sequence them?</a:t>
            </a:r>
          </a:p>
          <a:p>
            <a:pPr algn="ctr"/>
            <a:r>
              <a:rPr lang="en-GB" sz="2000">
                <a:solidFill>
                  <a:schemeClr val="tx1"/>
                </a:solidFill>
              </a:rPr>
              <a:t>Can you explain why?</a:t>
            </a:r>
            <a:endParaRPr lang="en-GB" sz="2000" dirty="0">
              <a:solidFill>
                <a:schemeClr val="tx1"/>
              </a:solidFill>
            </a:endParaRPr>
          </a:p>
        </p:txBody>
      </p:sp>
    </p:spTree>
    <p:extLst>
      <p:ext uri="{BB962C8B-B14F-4D97-AF65-F5344CB8AC3E}">
        <p14:creationId xmlns:p14="http://schemas.microsoft.com/office/powerpoint/2010/main" val="3357187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750"/>
                                        <p:tgtEl>
                                          <p:spTgt spid="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750"/>
                                        <p:tgtEl>
                                          <p:spTgt spid="5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750"/>
                                        <p:tgtEl>
                                          <p:spTgt spid="5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750"/>
                                        <p:tgtEl>
                                          <p:spTgt spid="60"/>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500"/>
                                        <p:tgtEl>
                                          <p:spTgt spid="14"/>
                                        </p:tgtEl>
                                      </p:cBhvr>
                                    </p:animEffect>
                                    <p:set>
                                      <p:cBhvr>
                                        <p:cTn id="24" dur="1" fill="hold">
                                          <p:stCondLst>
                                            <p:cond delay="499"/>
                                          </p:stCondLst>
                                        </p:cTn>
                                        <p:tgtEl>
                                          <p:spTgt spid="14"/>
                                        </p:tgtEl>
                                        <p:attrNameLst>
                                          <p:attrName>style.visibility</p:attrName>
                                        </p:attrNameLst>
                                      </p:cBhvr>
                                      <p:to>
                                        <p:strVal val="hidden"/>
                                      </p:to>
                                    </p:set>
                                  </p:childTnLst>
                                </p:cTn>
                              </p:par>
                              <p:par>
                                <p:cTn id="25" presetID="22" presetClass="entr" presetSubtype="1"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5" presetClass="path" presetSubtype="0" accel="50000" decel="50000" fill="hold" nodeType="clickEffect">
                                  <p:stCondLst>
                                    <p:cond delay="0"/>
                                  </p:stCondLst>
                                  <p:childTnLst>
                                    <p:animMotion origin="layout" path="M 4.16667E-6 3.33333E-6 L -0.27691 -0.00047 " pathEditMode="relative" rAng="0" ptsTypes="AA">
                                      <p:cBhvr>
                                        <p:cTn id="31" dur="1500" fill="hold"/>
                                        <p:tgtEl>
                                          <p:spTgt spid="29"/>
                                        </p:tgtEl>
                                        <p:attrNameLst>
                                          <p:attrName>ppt_x</p:attrName>
                                          <p:attrName>ppt_y</p:attrName>
                                        </p:attrNameLst>
                                      </p:cBhvr>
                                      <p:rCtr x="-13854" y="-23"/>
                                    </p:animMotion>
                                  </p:childTnLst>
                                </p:cTn>
                              </p:par>
                              <p:par>
                                <p:cTn id="32" presetID="63" presetClass="path" presetSubtype="0" accel="50000" decel="50000" fill="hold" nodeType="withEffect">
                                  <p:stCondLst>
                                    <p:cond delay="0"/>
                                  </p:stCondLst>
                                  <p:childTnLst>
                                    <p:animMotion origin="layout" path="M -4.44444E-6 3.7037E-6 L 0.55834 0.00162 " pathEditMode="relative" rAng="0" ptsTypes="AA">
                                      <p:cBhvr>
                                        <p:cTn id="33" dur="1500" fill="hold"/>
                                        <p:tgtEl>
                                          <p:spTgt spid="28"/>
                                        </p:tgtEl>
                                        <p:attrNameLst>
                                          <p:attrName>ppt_x</p:attrName>
                                          <p:attrName>ppt_y</p:attrName>
                                        </p:attrNameLst>
                                      </p:cBhvr>
                                      <p:rCtr x="27882" y="185"/>
                                    </p:animMotion>
                                  </p:childTnLst>
                                </p:cTn>
                              </p:par>
                              <p:par>
                                <p:cTn id="34" presetID="35" presetClass="path" presetSubtype="0" accel="50000" decel="50000" fill="hold" nodeType="withEffect">
                                  <p:stCondLst>
                                    <p:cond delay="0"/>
                                  </p:stCondLst>
                                  <p:childTnLst>
                                    <p:animMotion origin="layout" path="M 2.22222E-6 3.33333E-6 L -0.28038 -7.37257E-18 " pathEditMode="relative" rAng="0" ptsTypes="AA">
                                      <p:cBhvr>
                                        <p:cTn id="35" dur="1500" fill="hold"/>
                                        <p:tgtEl>
                                          <p:spTgt spid="39"/>
                                        </p:tgtEl>
                                        <p:attrNameLst>
                                          <p:attrName>ppt_x</p:attrName>
                                          <p:attrName>ppt_y</p:attrName>
                                        </p:attrNameLst>
                                      </p:cBhvr>
                                      <p:rCtr x="-13889" y="93"/>
                                    </p:animMotion>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fade">
                                      <p:cBhvr>
                                        <p:cTn id="39" dur="500"/>
                                        <p:tgtEl>
                                          <p:spTgt spid="47"/>
                                        </p:tgtEl>
                                      </p:cBhvr>
                                    </p:animEffect>
                                  </p:childTnLst>
                                </p:cTn>
                              </p:par>
                            </p:childTnLst>
                          </p:cTn>
                        </p:par>
                        <p:par>
                          <p:cTn id="40" fill="hold">
                            <p:stCondLst>
                              <p:cond delay="2000"/>
                            </p:stCondLst>
                            <p:childTnLst>
                              <p:par>
                                <p:cTn id="41" presetID="22" presetClass="entr" presetSubtype="4" fill="hold" nodeType="afterEffect">
                                  <p:stCondLst>
                                    <p:cond delay="500"/>
                                  </p:stCondLst>
                                  <p:childTnLst>
                                    <p:set>
                                      <p:cBhvr>
                                        <p:cTn id="42" dur="1" fill="hold">
                                          <p:stCondLst>
                                            <p:cond delay="0"/>
                                          </p:stCondLst>
                                        </p:cTn>
                                        <p:tgtEl>
                                          <p:spTgt spid="46"/>
                                        </p:tgtEl>
                                        <p:attrNameLst>
                                          <p:attrName>style.visibility</p:attrName>
                                        </p:attrNameLst>
                                      </p:cBhvr>
                                      <p:to>
                                        <p:strVal val="visible"/>
                                      </p:to>
                                    </p:set>
                                    <p:animEffect transition="in" filter="wipe(down)">
                                      <p:cBhvr>
                                        <p:cTn id="43" dur="1000"/>
                                        <p:tgtEl>
                                          <p:spTgt spid="46"/>
                                        </p:tgtEl>
                                      </p:cBhvr>
                                    </p:animEffect>
                                  </p:childTnLst>
                                </p:cTn>
                              </p:par>
                              <p:par>
                                <p:cTn id="44" presetID="22" presetClass="entr" presetSubtype="4" fill="hold" grpId="0" nodeType="withEffect">
                                  <p:stCondLst>
                                    <p:cond delay="500"/>
                                  </p:stCondLst>
                                  <p:childTnLst>
                                    <p:set>
                                      <p:cBhvr>
                                        <p:cTn id="45" dur="1" fill="hold">
                                          <p:stCondLst>
                                            <p:cond delay="0"/>
                                          </p:stCondLst>
                                        </p:cTn>
                                        <p:tgtEl>
                                          <p:spTgt spid="48"/>
                                        </p:tgtEl>
                                        <p:attrNameLst>
                                          <p:attrName>style.visibility</p:attrName>
                                        </p:attrNameLst>
                                      </p:cBhvr>
                                      <p:to>
                                        <p:strVal val="visible"/>
                                      </p:to>
                                    </p:set>
                                    <p:animEffect transition="in" filter="wipe(down)">
                                      <p:cBhvr>
                                        <p:cTn id="46"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56" grpId="0" animBg="1"/>
      <p:bldP spid="58" grpId="0" animBg="1"/>
      <p:bldP spid="59" grpId="0" animBg="1"/>
      <p:bldP spid="60" grpId="0" animBg="1"/>
      <p:bldP spid="47" grpId="0"/>
      <p:bldP spid="48"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361632D-A9A6-1FDC-DF35-E447B8923C1C}"/>
              </a:ext>
            </a:extLst>
          </p:cNvPr>
          <p:cNvPicPr>
            <a:picLocks noChangeAspect="1"/>
          </p:cNvPicPr>
          <p:nvPr/>
        </p:nvPicPr>
        <p:blipFill>
          <a:blip r:embed="rId2">
            <a:alphaModFix amt="35000"/>
          </a:blip>
          <a:stretch>
            <a:fillRect/>
          </a:stretch>
        </p:blipFill>
        <p:spPr>
          <a:xfrm>
            <a:off x="770814" y="746527"/>
            <a:ext cx="7602371" cy="5364945"/>
          </a:xfrm>
          <a:prstGeom prst="rect">
            <a:avLst/>
          </a:prstGeom>
        </p:spPr>
      </p:pic>
      <p:sp>
        <p:nvSpPr>
          <p:cNvPr id="32" name="Rectangle: Rounded Corners 31">
            <a:extLst>
              <a:ext uri="{FF2B5EF4-FFF2-40B4-BE49-F238E27FC236}">
                <a16:creationId xmlns:a16="http://schemas.microsoft.com/office/drawing/2014/main" id="{391C2436-0441-4BBD-B936-8A2772E93F2C}"/>
              </a:ext>
            </a:extLst>
          </p:cNvPr>
          <p:cNvSpPr/>
          <p:nvPr/>
        </p:nvSpPr>
        <p:spPr>
          <a:xfrm>
            <a:off x="784020" y="765175"/>
            <a:ext cx="7604330" cy="5364163"/>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69C851B-8CFC-A68D-5165-3A3D04F351B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677053" y="3523613"/>
            <a:ext cx="3489061" cy="2420576"/>
          </a:xfrm>
          <a:prstGeom prst="rect">
            <a:avLst/>
          </a:prstGeom>
          <a:effectLst>
            <a:outerShdw blurRad="63500" sx="102000" sy="102000" algn="ctr" rotWithShape="0">
              <a:prstClr val="black">
                <a:alpha val="40000"/>
              </a:prstClr>
            </a:outerShdw>
          </a:effectLst>
        </p:spPr>
      </p:pic>
      <p:sp>
        <p:nvSpPr>
          <p:cNvPr id="2" name="Rounded Rectangle 15">
            <a:extLst>
              <a:ext uri="{FF2B5EF4-FFF2-40B4-BE49-F238E27FC236}">
                <a16:creationId xmlns:a16="http://schemas.microsoft.com/office/drawing/2014/main" id="{42A6573D-3FCD-F155-93B5-1F08764DBFBE}"/>
              </a:ext>
            </a:extLst>
          </p:cNvPr>
          <p:cNvSpPr>
            <a:spLocks noChangeAspect="1"/>
          </p:cNvSpPr>
          <p:nvPr/>
        </p:nvSpPr>
        <p:spPr>
          <a:xfrm>
            <a:off x="431799" y="-107461"/>
            <a:ext cx="2290619"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Sequence Activities</a:t>
            </a:r>
          </a:p>
          <a:p>
            <a:pPr algn="ctr"/>
            <a:endParaRPr lang="en-GB" dirty="0"/>
          </a:p>
        </p:txBody>
      </p:sp>
      <p:pic>
        <p:nvPicPr>
          <p:cNvPr id="8" name="Picture 7">
            <a:extLst>
              <a:ext uri="{FF2B5EF4-FFF2-40B4-BE49-F238E27FC236}">
                <a16:creationId xmlns:a16="http://schemas.microsoft.com/office/drawing/2014/main" id="{4E0C23FE-8902-158F-BFD3-6816BD9CC34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919982" y="2218712"/>
            <a:ext cx="3501602" cy="2420576"/>
          </a:xfrm>
          <a:prstGeom prst="rect">
            <a:avLst/>
          </a:prstGeom>
          <a:effectLst>
            <a:outerShdw blurRad="63500" sx="102000" sy="102000" algn="ctr" rotWithShape="0">
              <a:prstClr val="black">
                <a:alpha val="40000"/>
              </a:prstClr>
            </a:outerShdw>
          </a:effectLst>
        </p:spPr>
      </p:pic>
      <p:pic>
        <p:nvPicPr>
          <p:cNvPr id="9" name="Picture 8">
            <a:extLst>
              <a:ext uri="{FF2B5EF4-FFF2-40B4-BE49-F238E27FC236}">
                <a16:creationId xmlns:a16="http://schemas.microsoft.com/office/drawing/2014/main" id="{56C74949-DEB9-0BEC-2696-72C5DF6B524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71617" y="913811"/>
            <a:ext cx="3501602" cy="242057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415624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4F64785-75FC-4C81-BE55-200D37F2680E}"/>
              </a:ext>
            </a:extLst>
          </p:cNvPr>
          <p:cNvGrpSpPr/>
          <p:nvPr/>
        </p:nvGrpSpPr>
        <p:grpSpPr>
          <a:xfrm>
            <a:off x="445574" y="702863"/>
            <a:ext cx="7942776" cy="5392341"/>
            <a:chOff x="445574" y="702863"/>
            <a:chExt cx="7942776" cy="5392341"/>
          </a:xfrm>
        </p:grpSpPr>
        <p:sp>
          <p:nvSpPr>
            <p:cNvPr id="3" name="Rectangle 2">
              <a:extLst>
                <a:ext uri="{FF2B5EF4-FFF2-40B4-BE49-F238E27FC236}">
                  <a16:creationId xmlns:a16="http://schemas.microsoft.com/office/drawing/2014/main" id="{24DDD607-0B0A-435B-B2E7-11A05CD16EAF}"/>
                </a:ext>
              </a:extLst>
            </p:cNvPr>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AED8800D-5FEC-4C23-9C9A-0E1ACC04467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365" r="20608" b="-36"/>
            <a:stretch/>
          </p:blipFill>
          <p:spPr>
            <a:xfrm>
              <a:off x="755650" y="2068829"/>
              <a:ext cx="3816350" cy="4026375"/>
            </a:xfrm>
            <a:prstGeom prst="rect">
              <a:avLst/>
            </a:prstGeom>
          </p:spPr>
        </p:pic>
        <p:sp>
          <p:nvSpPr>
            <p:cNvPr id="5" name="Rectangle 4">
              <a:extLst>
                <a:ext uri="{FF2B5EF4-FFF2-40B4-BE49-F238E27FC236}">
                  <a16:creationId xmlns:a16="http://schemas.microsoft.com/office/drawing/2014/main" id="{B7D3F5BD-F147-48B1-867C-9189B250FF7F}"/>
                </a:ext>
              </a:extLst>
            </p:cNvPr>
            <p:cNvSpPr/>
            <p:nvPr/>
          </p:nvSpPr>
          <p:spPr>
            <a:xfrm>
              <a:off x="4571999" y="1819414"/>
              <a:ext cx="3816351"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2AE46FE-E14E-4322-82B0-8FBAD149449B}"/>
                </a:ext>
              </a:extLst>
            </p:cNvPr>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sp>
          <p:nvSpPr>
            <p:cNvPr id="7" name="Rectangle 6">
              <a:extLst>
                <a:ext uri="{FF2B5EF4-FFF2-40B4-BE49-F238E27FC236}">
                  <a16:creationId xmlns:a16="http://schemas.microsoft.com/office/drawing/2014/main" id="{8ABF9DD0-2C2E-4AF5-96EB-F2951C3514DE}"/>
                </a:ext>
              </a:extLst>
            </p:cNvPr>
            <p:cNvSpPr/>
            <p:nvPr/>
          </p:nvSpPr>
          <p:spPr>
            <a:xfrm>
              <a:off x="445574" y="702863"/>
              <a:ext cx="2205347" cy="355276"/>
            </a:xfrm>
            <a:prstGeom prst="rect">
              <a:avLst/>
            </a:prstGeom>
            <a:solidFill>
              <a:srgbClr val="072F54"/>
            </a:solidFill>
          </p:spPr>
          <p:txBody>
            <a:bodyPr wrap="square" lIns="180000" tIns="36000" rIns="180000" bIns="72000" anchor="ctr">
              <a:spAutoFit/>
            </a:bodyPr>
            <a:lstStyle/>
            <a:p>
              <a:pPr algn="ctr"/>
              <a:r>
                <a:rPr lang="en-GB" altLang="en-US" sz="1600" b="1" dirty="0">
                  <a:solidFill>
                    <a:schemeClr val="bg1"/>
                  </a:solidFill>
                </a:rPr>
                <a:t>Diving into Mastery</a:t>
              </a:r>
              <a:endParaRPr lang="en-GB" sz="1600" b="1" dirty="0">
                <a:solidFill>
                  <a:schemeClr val="bg1"/>
                </a:solidFill>
              </a:endParaRPr>
            </a:p>
          </p:txBody>
        </p:sp>
      </p:grpSp>
      <p:pic>
        <p:nvPicPr>
          <p:cNvPr id="12" name="Picture 11">
            <a:extLst>
              <a:ext uri="{FF2B5EF4-FFF2-40B4-BE49-F238E27FC236}">
                <a16:creationId xmlns:a16="http://schemas.microsoft.com/office/drawing/2014/main" id="{F565E3EA-3DC2-4210-B74F-6C098AE61035}"/>
              </a:ext>
            </a:extLst>
          </p:cNvPr>
          <p:cNvPicPr>
            <a:picLocks noChangeAspect="1"/>
          </p:cNvPicPr>
          <p:nvPr/>
        </p:nvPicPr>
        <p:blipFill>
          <a:blip r:embed="rId3" cstate="print">
            <a:extLst>
              <a:ext uri="{28A0092B-C50C-407E-A947-70E740481C1C}">
                <a14:useLocalDpi xmlns:a14="http://schemas.microsoft.com/office/drawing/2010/main" val="0"/>
              </a:ext>
            </a:extLst>
          </a:blip>
          <a:srcRect l="438" r="438"/>
          <a:stretch/>
        </p:blipFill>
        <p:spPr>
          <a:xfrm>
            <a:off x="5576764" y="2032606"/>
            <a:ext cx="2713263" cy="3850440"/>
          </a:xfrm>
          <a:prstGeom prst="rect">
            <a:avLst/>
          </a:prstGeom>
          <a:effectLst>
            <a:outerShdw blurRad="63500" sx="102000" sy="102000" algn="ctr" rotWithShape="0">
              <a:prstClr val="black">
                <a:alpha val="40000"/>
              </a:prstClr>
            </a:outerShdw>
          </a:effectLst>
        </p:spPr>
      </p:pic>
      <p:pic>
        <p:nvPicPr>
          <p:cNvPr id="14" name="Picture 13">
            <a:extLst>
              <a:ext uri="{FF2B5EF4-FFF2-40B4-BE49-F238E27FC236}">
                <a16:creationId xmlns:a16="http://schemas.microsoft.com/office/drawing/2014/main" id="{C74EB3B8-A81E-4881-88BE-8E3EF444FF97}"/>
              </a:ext>
            </a:extLst>
          </p:cNvPr>
          <p:cNvPicPr>
            <a:picLocks noChangeAspect="1"/>
          </p:cNvPicPr>
          <p:nvPr/>
        </p:nvPicPr>
        <p:blipFill>
          <a:blip r:embed="rId4" cstate="print">
            <a:extLst>
              <a:ext uri="{28A0092B-C50C-407E-A947-70E740481C1C}">
                <a14:useLocalDpi xmlns:a14="http://schemas.microsoft.com/office/drawing/2010/main" val="0"/>
              </a:ext>
            </a:extLst>
          </a:blip>
          <a:srcRect l="438" r="438"/>
          <a:stretch/>
        </p:blipFill>
        <p:spPr>
          <a:xfrm>
            <a:off x="5123561" y="2032606"/>
            <a:ext cx="2713261" cy="3850440"/>
          </a:xfrm>
          <a:prstGeom prst="rect">
            <a:avLst/>
          </a:prstGeom>
          <a:effectLst>
            <a:outerShdw blurRad="63500" sx="102000" sy="102000" algn="ctr" rotWithShape="0">
              <a:prstClr val="black">
                <a:alpha val="40000"/>
              </a:prstClr>
            </a:outerShdw>
          </a:effectLst>
        </p:spPr>
      </p:pic>
      <p:pic>
        <p:nvPicPr>
          <p:cNvPr id="16" name="Picture 15">
            <a:extLst>
              <a:ext uri="{FF2B5EF4-FFF2-40B4-BE49-F238E27FC236}">
                <a16:creationId xmlns:a16="http://schemas.microsoft.com/office/drawing/2014/main" id="{085221D6-8241-4FC4-8EA7-0788088F08DB}"/>
              </a:ext>
            </a:extLst>
          </p:cNvPr>
          <p:cNvPicPr>
            <a:picLocks noChangeAspect="1"/>
          </p:cNvPicPr>
          <p:nvPr/>
        </p:nvPicPr>
        <p:blipFill>
          <a:blip r:embed="rId5" cstate="print">
            <a:extLst>
              <a:ext uri="{28A0092B-C50C-407E-A947-70E740481C1C}">
                <a14:useLocalDpi xmlns:a14="http://schemas.microsoft.com/office/drawing/2010/main" val="0"/>
              </a:ext>
            </a:extLst>
          </a:blip>
          <a:srcRect l="240" r="240"/>
          <a:stretch/>
        </p:blipFill>
        <p:spPr>
          <a:xfrm>
            <a:off x="4670358" y="2032606"/>
            <a:ext cx="2713261" cy="3850440"/>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930132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6"/>
            <a:ext cx="7903466" cy="1061689"/>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                                               </a:t>
            </a: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631871"/>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15">
            <a:extLst>
              <a:ext uri="{FF2B5EF4-FFF2-40B4-BE49-F238E27FC236}">
                <a16:creationId xmlns:a16="http://schemas.microsoft.com/office/drawing/2014/main" id="{A41411A4-32F6-5743-0E91-E5FC30DA0699}"/>
              </a:ext>
            </a:extLst>
          </p:cNvPr>
          <p:cNvSpPr>
            <a:spLocks noChangeAspect="1"/>
          </p:cNvSpPr>
          <p:nvPr/>
        </p:nvSpPr>
        <p:spPr>
          <a:xfrm>
            <a:off x="431799" y="-107461"/>
            <a:ext cx="1864591"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True or False?</a:t>
            </a:r>
          </a:p>
          <a:p>
            <a:pPr algn="ctr"/>
            <a:endParaRPr lang="en-GB" dirty="0"/>
          </a:p>
        </p:txBody>
      </p:sp>
      <p:sp>
        <p:nvSpPr>
          <p:cNvPr id="36" name="TextBox 35">
            <a:extLst>
              <a:ext uri="{FF2B5EF4-FFF2-40B4-BE49-F238E27FC236}">
                <a16:creationId xmlns:a16="http://schemas.microsoft.com/office/drawing/2014/main" id="{A831B956-0A94-B4D3-EB5D-39F0B7E7F76C}"/>
              </a:ext>
            </a:extLst>
          </p:cNvPr>
          <p:cNvSpPr txBox="1"/>
          <p:nvPr/>
        </p:nvSpPr>
        <p:spPr>
          <a:xfrm>
            <a:off x="606689" y="1972530"/>
            <a:ext cx="7903466" cy="461665"/>
          </a:xfrm>
          <a:prstGeom prst="rect">
            <a:avLst/>
          </a:prstGeom>
          <a:noFill/>
        </p:spPr>
        <p:txBody>
          <a:bodyPr wrap="square" rtlCol="0">
            <a:spAutoFit/>
          </a:bodyPr>
          <a:lstStyle/>
          <a:p>
            <a:pPr algn="ctr"/>
            <a:r>
              <a:rPr lang="en-GB" sz="2400" dirty="0"/>
              <a:t>Playtime is </a:t>
            </a:r>
            <a:r>
              <a:rPr lang="en-GB" sz="2400" b="1" dirty="0"/>
              <a:t>later </a:t>
            </a:r>
            <a:r>
              <a:rPr lang="en-GB" sz="2400" dirty="0"/>
              <a:t>than breakfast.</a:t>
            </a:r>
          </a:p>
        </p:txBody>
      </p:sp>
      <p:grpSp>
        <p:nvGrpSpPr>
          <p:cNvPr id="18" name="Group 17">
            <a:extLst>
              <a:ext uri="{FF2B5EF4-FFF2-40B4-BE49-F238E27FC236}">
                <a16:creationId xmlns:a16="http://schemas.microsoft.com/office/drawing/2014/main" id="{59A1523C-A727-A0AA-EE41-BA4716EF89E2}"/>
              </a:ext>
            </a:extLst>
          </p:cNvPr>
          <p:cNvGrpSpPr/>
          <p:nvPr/>
        </p:nvGrpSpPr>
        <p:grpSpPr>
          <a:xfrm>
            <a:off x="1275535" y="3104875"/>
            <a:ext cx="3063060" cy="2637861"/>
            <a:chOff x="1337880" y="3023224"/>
            <a:chExt cx="3063060" cy="2637861"/>
          </a:xfrm>
        </p:grpSpPr>
        <p:sp>
          <p:nvSpPr>
            <p:cNvPr id="15" name="Oval 14">
              <a:extLst>
                <a:ext uri="{FF2B5EF4-FFF2-40B4-BE49-F238E27FC236}">
                  <a16:creationId xmlns:a16="http://schemas.microsoft.com/office/drawing/2014/main" id="{B12A6109-28F2-A3A0-F8AC-12A1E2358E9D}"/>
                </a:ext>
              </a:extLst>
            </p:cNvPr>
            <p:cNvSpPr/>
            <p:nvPr/>
          </p:nvSpPr>
          <p:spPr>
            <a:xfrm>
              <a:off x="1701643" y="3165964"/>
              <a:ext cx="2284732" cy="2352380"/>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 name="Picture 40">
              <a:extLst>
                <a:ext uri="{FF2B5EF4-FFF2-40B4-BE49-F238E27FC236}">
                  <a16:creationId xmlns:a16="http://schemas.microsoft.com/office/drawing/2014/main" id="{B3DDF7FD-3281-A1B8-8A3F-F97700DDD69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031" t="-25286" r="4157" b="3245"/>
            <a:stretch/>
          </p:blipFill>
          <p:spPr>
            <a:xfrm>
              <a:off x="1337880" y="3023224"/>
              <a:ext cx="3063060" cy="2637861"/>
            </a:xfrm>
            <a:prstGeom prst="roundRect">
              <a:avLst/>
            </a:prstGeom>
            <a:ln w="38100">
              <a:solidFill>
                <a:srgbClr val="E7CA00"/>
              </a:solidFill>
            </a:ln>
          </p:spPr>
        </p:pic>
      </p:grpSp>
      <p:grpSp>
        <p:nvGrpSpPr>
          <p:cNvPr id="17" name="Group 16">
            <a:extLst>
              <a:ext uri="{FF2B5EF4-FFF2-40B4-BE49-F238E27FC236}">
                <a16:creationId xmlns:a16="http://schemas.microsoft.com/office/drawing/2014/main" id="{A5998413-8497-892D-DE49-C7A71B9699D2}"/>
              </a:ext>
            </a:extLst>
          </p:cNvPr>
          <p:cNvGrpSpPr/>
          <p:nvPr/>
        </p:nvGrpSpPr>
        <p:grpSpPr>
          <a:xfrm>
            <a:off x="4823173" y="3071112"/>
            <a:ext cx="3079305" cy="2637862"/>
            <a:chOff x="4885518" y="2989461"/>
            <a:chExt cx="3079305" cy="2637862"/>
          </a:xfrm>
        </p:grpSpPr>
        <p:sp>
          <p:nvSpPr>
            <p:cNvPr id="16" name="Oval 15">
              <a:extLst>
                <a:ext uri="{FF2B5EF4-FFF2-40B4-BE49-F238E27FC236}">
                  <a16:creationId xmlns:a16="http://schemas.microsoft.com/office/drawing/2014/main" id="{9D23CA70-C686-DF2A-6D77-0E4DB876F4E0}"/>
                </a:ext>
              </a:extLst>
            </p:cNvPr>
            <p:cNvSpPr/>
            <p:nvPr/>
          </p:nvSpPr>
          <p:spPr>
            <a:xfrm>
              <a:off x="5314993" y="3132203"/>
              <a:ext cx="2284732" cy="2352380"/>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7" name="Group 46">
              <a:extLst>
                <a:ext uri="{FF2B5EF4-FFF2-40B4-BE49-F238E27FC236}">
                  <a16:creationId xmlns:a16="http://schemas.microsoft.com/office/drawing/2014/main" id="{BD3860A5-1C86-EE1C-2814-CD455753EE84}"/>
                </a:ext>
              </a:extLst>
            </p:cNvPr>
            <p:cNvGrpSpPr/>
            <p:nvPr/>
          </p:nvGrpSpPr>
          <p:grpSpPr>
            <a:xfrm>
              <a:off x="4885518" y="2989461"/>
              <a:ext cx="3079305" cy="2637862"/>
              <a:chOff x="6002791" y="4010889"/>
              <a:chExt cx="2188158" cy="1874468"/>
            </a:xfrm>
          </p:grpSpPr>
          <p:sp>
            <p:nvSpPr>
              <p:cNvPr id="46" name="Rectangle: Rounded Corners 45" hidden="1">
                <a:extLst>
                  <a:ext uri="{FF2B5EF4-FFF2-40B4-BE49-F238E27FC236}">
                    <a16:creationId xmlns:a16="http://schemas.microsoft.com/office/drawing/2014/main" id="{AC651DCF-FF7D-3AEB-4AE2-EA08670A4D9A}"/>
                  </a:ext>
                </a:extLst>
              </p:cNvPr>
              <p:cNvSpPr/>
              <p:nvPr/>
            </p:nvSpPr>
            <p:spPr>
              <a:xfrm>
                <a:off x="6002791" y="4010889"/>
                <a:ext cx="2188158" cy="1874467"/>
              </a:xfrm>
              <a:prstGeom prst="roundRect">
                <a:avLst/>
              </a:prstGeom>
              <a:solidFill>
                <a:srgbClr val="FFEDAA"/>
              </a:solidFill>
              <a:ln w="38100">
                <a:solidFill>
                  <a:srgbClr val="E7C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a:extLst>
                  <a:ext uri="{FF2B5EF4-FFF2-40B4-BE49-F238E27FC236}">
                    <a16:creationId xmlns:a16="http://schemas.microsoft.com/office/drawing/2014/main" id="{42DE39FB-C63B-938E-9C47-776AD6C107D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38" t="-7503" r="-7921" b="-4632"/>
              <a:stretch/>
            </p:blipFill>
            <p:spPr>
              <a:xfrm>
                <a:off x="6014335" y="4010890"/>
                <a:ext cx="2176614" cy="1874467"/>
              </a:xfrm>
              <a:prstGeom prst="roundRect">
                <a:avLst/>
              </a:prstGeom>
              <a:ln w="38100">
                <a:solidFill>
                  <a:srgbClr val="E7CA00"/>
                </a:solidFill>
              </a:ln>
            </p:spPr>
          </p:pic>
        </p:grpSp>
      </p:grpSp>
      <p:grpSp>
        <p:nvGrpSpPr>
          <p:cNvPr id="5" name="Group 4">
            <a:extLst>
              <a:ext uri="{FF2B5EF4-FFF2-40B4-BE49-F238E27FC236}">
                <a16:creationId xmlns:a16="http://schemas.microsoft.com/office/drawing/2014/main" id="{D6152552-3DA2-04DA-1763-BADFAD58232C}"/>
              </a:ext>
            </a:extLst>
          </p:cNvPr>
          <p:cNvGrpSpPr/>
          <p:nvPr/>
        </p:nvGrpSpPr>
        <p:grpSpPr>
          <a:xfrm>
            <a:off x="3319332" y="640651"/>
            <a:ext cx="930550" cy="881818"/>
            <a:chOff x="3319332" y="640651"/>
            <a:chExt cx="930550" cy="881818"/>
          </a:xfrm>
        </p:grpSpPr>
        <p:sp>
          <p:nvSpPr>
            <p:cNvPr id="2" name="Oval 1">
              <a:extLst>
                <a:ext uri="{FF2B5EF4-FFF2-40B4-BE49-F238E27FC236}">
                  <a16:creationId xmlns:a16="http://schemas.microsoft.com/office/drawing/2014/main" id="{06FD2C5B-A88D-5D94-548E-6BDF4F4DA78E}"/>
                </a:ext>
              </a:extLst>
            </p:cNvPr>
            <p:cNvSpPr/>
            <p:nvPr/>
          </p:nvSpPr>
          <p:spPr>
            <a:xfrm>
              <a:off x="3319332" y="640651"/>
              <a:ext cx="930550" cy="881818"/>
            </a:xfrm>
            <a:prstGeom prst="ellipse">
              <a:avLst/>
            </a:prstGeom>
            <a:solidFill>
              <a:schemeClr val="bg1"/>
            </a:solidFill>
            <a:ln w="1905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711F2081-B1A0-3EE3-5DB5-0946B0EAE3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70740" y="773966"/>
              <a:ext cx="429759" cy="611522"/>
            </a:xfrm>
            <a:prstGeom prst="rect">
              <a:avLst/>
            </a:prstGeom>
          </p:spPr>
        </p:pic>
      </p:grpSp>
      <p:grpSp>
        <p:nvGrpSpPr>
          <p:cNvPr id="6" name="Group 5">
            <a:extLst>
              <a:ext uri="{FF2B5EF4-FFF2-40B4-BE49-F238E27FC236}">
                <a16:creationId xmlns:a16="http://schemas.microsoft.com/office/drawing/2014/main" id="{A50936B3-3F54-3919-EBD1-F7474D536852}"/>
              </a:ext>
            </a:extLst>
          </p:cNvPr>
          <p:cNvGrpSpPr/>
          <p:nvPr/>
        </p:nvGrpSpPr>
        <p:grpSpPr>
          <a:xfrm>
            <a:off x="7343127" y="643932"/>
            <a:ext cx="930550" cy="881818"/>
            <a:chOff x="3319332" y="640651"/>
            <a:chExt cx="930550" cy="881818"/>
          </a:xfrm>
        </p:grpSpPr>
        <p:sp>
          <p:nvSpPr>
            <p:cNvPr id="8" name="Oval 7">
              <a:extLst>
                <a:ext uri="{FF2B5EF4-FFF2-40B4-BE49-F238E27FC236}">
                  <a16:creationId xmlns:a16="http://schemas.microsoft.com/office/drawing/2014/main" id="{6F1CCF1C-AF23-06ED-F1FC-7513ABE40597}"/>
                </a:ext>
              </a:extLst>
            </p:cNvPr>
            <p:cNvSpPr/>
            <p:nvPr/>
          </p:nvSpPr>
          <p:spPr>
            <a:xfrm>
              <a:off x="3319332" y="640651"/>
              <a:ext cx="930550" cy="881818"/>
            </a:xfrm>
            <a:prstGeom prst="ellipse">
              <a:avLst/>
            </a:prstGeom>
            <a:solidFill>
              <a:schemeClr val="bg1"/>
            </a:solidFill>
            <a:ln w="1905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B1E62BA0-4E8E-D8EE-9B99-5BD82273E1B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575930" y="773966"/>
              <a:ext cx="419378" cy="611522"/>
            </a:xfrm>
            <a:prstGeom prst="rect">
              <a:avLst/>
            </a:prstGeom>
          </p:spPr>
        </p:pic>
      </p:grpSp>
      <p:sp>
        <p:nvSpPr>
          <p:cNvPr id="12" name="TextBox 11">
            <a:extLst>
              <a:ext uri="{FF2B5EF4-FFF2-40B4-BE49-F238E27FC236}">
                <a16:creationId xmlns:a16="http://schemas.microsoft.com/office/drawing/2014/main" id="{B9DEBFB6-6836-6FB8-192B-93A54BE6E5C5}"/>
              </a:ext>
            </a:extLst>
          </p:cNvPr>
          <p:cNvSpPr txBox="1"/>
          <p:nvPr/>
        </p:nvSpPr>
        <p:spPr>
          <a:xfrm>
            <a:off x="741680" y="910845"/>
            <a:ext cx="2543313" cy="400110"/>
          </a:xfrm>
          <a:prstGeom prst="rect">
            <a:avLst/>
          </a:prstGeom>
          <a:noFill/>
        </p:spPr>
        <p:txBody>
          <a:bodyPr wrap="square" rtlCol="0">
            <a:spAutoFit/>
          </a:bodyPr>
          <a:lstStyle/>
          <a:p>
            <a:r>
              <a:rPr lang="en-GB" sz="2000" dirty="0"/>
              <a:t>Thumbs up for </a:t>
            </a:r>
            <a:r>
              <a:rPr lang="en-GB" sz="2000" b="1" dirty="0"/>
              <a:t>true.</a:t>
            </a:r>
          </a:p>
        </p:txBody>
      </p:sp>
      <p:sp>
        <p:nvSpPr>
          <p:cNvPr id="13" name="TextBox 12">
            <a:extLst>
              <a:ext uri="{FF2B5EF4-FFF2-40B4-BE49-F238E27FC236}">
                <a16:creationId xmlns:a16="http://schemas.microsoft.com/office/drawing/2014/main" id="{7892863E-2B2C-9976-CF00-6CF65FC72DF5}"/>
              </a:ext>
            </a:extLst>
          </p:cNvPr>
          <p:cNvSpPr txBox="1"/>
          <p:nvPr/>
        </p:nvSpPr>
        <p:spPr>
          <a:xfrm>
            <a:off x="4418929" y="910845"/>
            <a:ext cx="2924198" cy="400110"/>
          </a:xfrm>
          <a:prstGeom prst="rect">
            <a:avLst/>
          </a:prstGeom>
          <a:noFill/>
        </p:spPr>
        <p:txBody>
          <a:bodyPr wrap="none" rtlCol="0">
            <a:spAutoFit/>
          </a:bodyPr>
          <a:lstStyle/>
          <a:p>
            <a:r>
              <a:rPr lang="en-GB" sz="2000" dirty="0"/>
              <a:t>Thumbs down for </a:t>
            </a:r>
            <a:r>
              <a:rPr lang="en-GB" sz="2000" b="1" dirty="0"/>
              <a:t>false.</a:t>
            </a:r>
          </a:p>
        </p:txBody>
      </p:sp>
    </p:spTree>
    <p:extLst>
      <p:ext uri="{BB962C8B-B14F-4D97-AF65-F5344CB8AC3E}">
        <p14:creationId xmlns:p14="http://schemas.microsoft.com/office/powerpoint/2010/main" val="2251899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6"/>
                                        </p:tgtEl>
                                      </p:cBhvr>
                                    </p:animEffect>
                                    <p:set>
                                      <p:cBhvr>
                                        <p:cTn id="10"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Oval 29">
            <a:extLst>
              <a:ext uri="{FF2B5EF4-FFF2-40B4-BE49-F238E27FC236}">
                <a16:creationId xmlns:a16="http://schemas.microsoft.com/office/drawing/2014/main" id="{826D7249-E903-924A-EB22-3817917650C0}"/>
              </a:ext>
            </a:extLst>
          </p:cNvPr>
          <p:cNvSpPr/>
          <p:nvPr/>
        </p:nvSpPr>
        <p:spPr>
          <a:xfrm>
            <a:off x="2892401" y="2623567"/>
            <a:ext cx="3359198" cy="3359198"/>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Top Corners Rounded 13">
            <a:extLst>
              <a:ext uri="{FF2B5EF4-FFF2-40B4-BE49-F238E27FC236}">
                <a16:creationId xmlns:a16="http://schemas.microsoft.com/office/drawing/2014/main" id="{32F70BC1-38C7-38BE-D1B0-6B64A9412804}"/>
              </a:ext>
            </a:extLst>
          </p:cNvPr>
          <p:cNvSpPr/>
          <p:nvPr/>
        </p:nvSpPr>
        <p:spPr>
          <a:xfrm>
            <a:off x="606689" y="550716"/>
            <a:ext cx="7903466" cy="1061689"/>
          </a:xfrm>
          <a:prstGeom prst="round2SameRect">
            <a:avLst/>
          </a:prstGeom>
          <a:solidFill>
            <a:srgbClr val="AFDEF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Take turns with a learning partner to make your own true or false challenge. Use these words to help you.</a:t>
            </a:r>
          </a:p>
        </p:txBody>
      </p:sp>
      <p:sp>
        <p:nvSpPr>
          <p:cNvPr id="11" name="Rectangle: Rounded Corners 10">
            <a:extLst>
              <a:ext uri="{FF2B5EF4-FFF2-40B4-BE49-F238E27FC236}">
                <a16:creationId xmlns:a16="http://schemas.microsoft.com/office/drawing/2014/main" id="{8BEE13A3-4084-1FDD-BF5E-35BEF33744E0}"/>
              </a:ext>
            </a:extLst>
          </p:cNvPr>
          <p:cNvSpPr/>
          <p:nvPr/>
        </p:nvSpPr>
        <p:spPr>
          <a:xfrm>
            <a:off x="606689" y="550720"/>
            <a:ext cx="7903466" cy="5631871"/>
          </a:xfrm>
          <a:prstGeom prst="roundRect">
            <a:avLst>
              <a:gd name="adj" fmla="val 3289"/>
            </a:avLst>
          </a:prstGeom>
          <a:no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15">
            <a:extLst>
              <a:ext uri="{FF2B5EF4-FFF2-40B4-BE49-F238E27FC236}">
                <a16:creationId xmlns:a16="http://schemas.microsoft.com/office/drawing/2014/main" id="{A41411A4-32F6-5743-0E91-E5FC30DA0699}"/>
              </a:ext>
            </a:extLst>
          </p:cNvPr>
          <p:cNvSpPr>
            <a:spLocks noChangeAspect="1"/>
          </p:cNvSpPr>
          <p:nvPr/>
        </p:nvSpPr>
        <p:spPr>
          <a:xfrm>
            <a:off x="431799" y="-107461"/>
            <a:ext cx="1864591" cy="478164"/>
          </a:xfrm>
          <a:prstGeom prst="roundRect">
            <a:avLst>
              <a:gd name="adj" fmla="val 23941"/>
            </a:avLst>
          </a:prstGeom>
          <a:solidFill>
            <a:srgbClr val="ED548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432000" rIns="72000" bIns="108000" rtlCol="0" anchor="ctr"/>
          <a:lstStyle/>
          <a:p>
            <a:pPr algn="ctr"/>
            <a:r>
              <a:rPr lang="en-GB" b="1" dirty="0">
                <a:solidFill>
                  <a:schemeClr val="bg1"/>
                </a:solidFill>
              </a:rPr>
              <a:t>True or False?</a:t>
            </a:r>
          </a:p>
          <a:p>
            <a:pPr algn="ctr"/>
            <a:endParaRPr lang="en-GB" dirty="0"/>
          </a:p>
        </p:txBody>
      </p:sp>
      <p:grpSp>
        <p:nvGrpSpPr>
          <p:cNvPr id="3" name="Group 2">
            <a:extLst>
              <a:ext uri="{FF2B5EF4-FFF2-40B4-BE49-F238E27FC236}">
                <a16:creationId xmlns:a16="http://schemas.microsoft.com/office/drawing/2014/main" id="{644F93AE-3746-A7B7-37B5-1D320847A414}"/>
              </a:ext>
            </a:extLst>
          </p:cNvPr>
          <p:cNvGrpSpPr/>
          <p:nvPr/>
        </p:nvGrpSpPr>
        <p:grpSpPr>
          <a:xfrm>
            <a:off x="1716080" y="1792418"/>
            <a:ext cx="5684683" cy="574488"/>
            <a:chOff x="1832078" y="1562049"/>
            <a:chExt cx="5684683" cy="574488"/>
          </a:xfrm>
        </p:grpSpPr>
        <p:grpSp>
          <p:nvGrpSpPr>
            <p:cNvPr id="7" name="Group 6">
              <a:extLst>
                <a:ext uri="{FF2B5EF4-FFF2-40B4-BE49-F238E27FC236}">
                  <a16:creationId xmlns:a16="http://schemas.microsoft.com/office/drawing/2014/main" id="{E248955D-547F-376D-27E3-EC30BCA22906}"/>
                </a:ext>
              </a:extLst>
            </p:cNvPr>
            <p:cNvGrpSpPr/>
            <p:nvPr/>
          </p:nvGrpSpPr>
          <p:grpSpPr>
            <a:xfrm>
              <a:off x="4776839" y="1565959"/>
              <a:ext cx="2739922" cy="570578"/>
              <a:chOff x="3267150" y="1698039"/>
              <a:chExt cx="2739922" cy="570578"/>
            </a:xfrm>
          </p:grpSpPr>
          <p:sp>
            <p:nvSpPr>
              <p:cNvPr id="24" name="Rectangle: Rounded Corners 23">
                <a:extLst>
                  <a:ext uri="{FF2B5EF4-FFF2-40B4-BE49-F238E27FC236}">
                    <a16:creationId xmlns:a16="http://schemas.microsoft.com/office/drawing/2014/main" id="{96545265-B445-A7CD-CB20-1654A2780778}"/>
                  </a:ext>
                </a:extLst>
              </p:cNvPr>
              <p:cNvSpPr/>
              <p:nvPr/>
            </p:nvSpPr>
            <p:spPr>
              <a:xfrm>
                <a:off x="3330417" y="177077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25" name="Rectangle: Rounded Corners 24">
                <a:extLst>
                  <a:ext uri="{FF2B5EF4-FFF2-40B4-BE49-F238E27FC236}">
                    <a16:creationId xmlns:a16="http://schemas.microsoft.com/office/drawing/2014/main" id="{EBC5B7E2-D8F2-374C-31F8-997EC85E61E0}"/>
                  </a:ext>
                </a:extLst>
              </p:cNvPr>
              <p:cNvSpPr/>
              <p:nvPr/>
            </p:nvSpPr>
            <p:spPr>
              <a:xfrm>
                <a:off x="3267150" y="170194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earlier</a:t>
                </a:r>
              </a:p>
            </p:txBody>
          </p:sp>
          <p:sp>
            <p:nvSpPr>
              <p:cNvPr id="26" name="Rectangle: Rounded Corners 25">
                <a:extLst>
                  <a:ext uri="{FF2B5EF4-FFF2-40B4-BE49-F238E27FC236}">
                    <a16:creationId xmlns:a16="http://schemas.microsoft.com/office/drawing/2014/main" id="{54314C97-3AF6-67D5-6EC4-65D314ED9F43}"/>
                  </a:ext>
                </a:extLst>
              </p:cNvPr>
              <p:cNvSpPr/>
              <p:nvPr/>
            </p:nvSpPr>
            <p:spPr>
              <a:xfrm>
                <a:off x="4844001" y="176686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27" name="Rectangle: Rounded Corners 26">
                <a:extLst>
                  <a:ext uri="{FF2B5EF4-FFF2-40B4-BE49-F238E27FC236}">
                    <a16:creationId xmlns:a16="http://schemas.microsoft.com/office/drawing/2014/main" id="{F07A50E7-D908-11FC-6462-4A7536F95D33}"/>
                  </a:ext>
                </a:extLst>
              </p:cNvPr>
              <p:cNvSpPr/>
              <p:nvPr/>
            </p:nvSpPr>
            <p:spPr>
              <a:xfrm>
                <a:off x="4780734" y="169803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later</a:t>
                </a:r>
              </a:p>
            </p:txBody>
          </p:sp>
        </p:grpSp>
        <p:grpSp>
          <p:nvGrpSpPr>
            <p:cNvPr id="19" name="Group 18">
              <a:extLst>
                <a:ext uri="{FF2B5EF4-FFF2-40B4-BE49-F238E27FC236}">
                  <a16:creationId xmlns:a16="http://schemas.microsoft.com/office/drawing/2014/main" id="{C52C32BD-CF49-785B-3D02-CEAEAAF6C154}"/>
                </a:ext>
              </a:extLst>
            </p:cNvPr>
            <p:cNvGrpSpPr/>
            <p:nvPr/>
          </p:nvGrpSpPr>
          <p:grpSpPr>
            <a:xfrm>
              <a:off x="1832078" y="1562049"/>
              <a:ext cx="2739922" cy="570578"/>
              <a:chOff x="3267150" y="1698039"/>
              <a:chExt cx="2739922" cy="570578"/>
            </a:xfrm>
          </p:grpSpPr>
          <p:sp>
            <p:nvSpPr>
              <p:cNvPr id="20" name="Rectangle: Rounded Corners 19">
                <a:extLst>
                  <a:ext uri="{FF2B5EF4-FFF2-40B4-BE49-F238E27FC236}">
                    <a16:creationId xmlns:a16="http://schemas.microsoft.com/office/drawing/2014/main" id="{518C22E8-8755-D149-6FCD-6288E1EF50F3}"/>
                  </a:ext>
                </a:extLst>
              </p:cNvPr>
              <p:cNvSpPr/>
              <p:nvPr/>
            </p:nvSpPr>
            <p:spPr>
              <a:xfrm>
                <a:off x="3330417" y="177077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21" name="Rectangle: Rounded Corners 20">
                <a:extLst>
                  <a:ext uri="{FF2B5EF4-FFF2-40B4-BE49-F238E27FC236}">
                    <a16:creationId xmlns:a16="http://schemas.microsoft.com/office/drawing/2014/main" id="{FD078B87-EB04-9FF9-5E25-4AFC7920892E}"/>
                  </a:ext>
                </a:extLst>
              </p:cNvPr>
              <p:cNvSpPr/>
              <p:nvPr/>
            </p:nvSpPr>
            <p:spPr>
              <a:xfrm>
                <a:off x="3267150" y="170194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before</a:t>
                </a:r>
              </a:p>
            </p:txBody>
          </p:sp>
          <p:sp>
            <p:nvSpPr>
              <p:cNvPr id="22" name="Rectangle: Rounded Corners 21">
                <a:extLst>
                  <a:ext uri="{FF2B5EF4-FFF2-40B4-BE49-F238E27FC236}">
                    <a16:creationId xmlns:a16="http://schemas.microsoft.com/office/drawing/2014/main" id="{3700E6F3-98B0-A7D2-9E74-534A300A5B17}"/>
                  </a:ext>
                </a:extLst>
              </p:cNvPr>
              <p:cNvSpPr/>
              <p:nvPr/>
            </p:nvSpPr>
            <p:spPr>
              <a:xfrm>
                <a:off x="4844001" y="1766867"/>
                <a:ext cx="1163071" cy="497840"/>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76B0"/>
                  </a:solidFill>
                </a:endParaRPr>
              </a:p>
            </p:txBody>
          </p:sp>
          <p:sp>
            <p:nvSpPr>
              <p:cNvPr id="23" name="Rectangle: Rounded Corners 22">
                <a:extLst>
                  <a:ext uri="{FF2B5EF4-FFF2-40B4-BE49-F238E27FC236}">
                    <a16:creationId xmlns:a16="http://schemas.microsoft.com/office/drawing/2014/main" id="{008D47B1-A280-44BB-24ED-6C02E9058DBF}"/>
                  </a:ext>
                </a:extLst>
              </p:cNvPr>
              <p:cNvSpPr/>
              <p:nvPr/>
            </p:nvSpPr>
            <p:spPr>
              <a:xfrm>
                <a:off x="4780734" y="1698039"/>
                <a:ext cx="1163070" cy="4978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6B0"/>
                    </a:solidFill>
                  </a:rPr>
                  <a:t>after</a:t>
                </a:r>
              </a:p>
            </p:txBody>
          </p:sp>
        </p:grpSp>
      </p:grpSp>
      <p:pic>
        <p:nvPicPr>
          <p:cNvPr id="29" name="Picture 28" descr="A group of people posing for the camera&#10;&#10;Description automatically generated with medium confidence">
            <a:extLst>
              <a:ext uri="{FF2B5EF4-FFF2-40B4-BE49-F238E27FC236}">
                <a16:creationId xmlns:a16="http://schemas.microsoft.com/office/drawing/2014/main" id="{D1AF205F-8F15-E403-7B6B-EE030FBFC3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8708" y="2806047"/>
            <a:ext cx="3506585" cy="2994238"/>
          </a:xfrm>
          <a:prstGeom prst="rect">
            <a:avLst/>
          </a:prstGeom>
        </p:spPr>
      </p:pic>
    </p:spTree>
    <p:extLst>
      <p:ext uri="{BB962C8B-B14F-4D97-AF65-F5344CB8AC3E}">
        <p14:creationId xmlns:p14="http://schemas.microsoft.com/office/powerpoint/2010/main" val="14389542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Twinkl" panose="02000603050000020003" pitchFamily="50" charset="0"/>
                <a:ea typeface="+mj-ea"/>
                <a:cs typeface="+mj-cs"/>
              </a:defRPr>
            </a:lvl1pPr>
          </a:lstStyle>
          <a:p>
            <a:r>
              <a:rPr lang="en-US" sz="2400" dirty="0">
                <a:latin typeface="+mj-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Twinkl" panose="02000603050000020003" pitchFamily="50" charset="0"/>
                <a:ea typeface="+mj-ea"/>
                <a:cs typeface="+mj-cs"/>
              </a:defRPr>
            </a:lvl1pPr>
          </a:lstStyle>
          <a:p>
            <a:r>
              <a:rPr lang="en-US" sz="2400" dirty="0">
                <a:latin typeface="+mj-lt"/>
              </a:rPr>
              <a:t>Aim</a:t>
            </a:r>
          </a:p>
        </p:txBody>
      </p:sp>
      <p:sp>
        <p:nvSpPr>
          <p:cNvPr id="16" name="Content Placeholder 15"/>
          <p:cNvSpPr>
            <a:spLocks noGrp="1"/>
          </p:cNvSpPr>
          <p:nvPr>
            <p:ph idx="1"/>
          </p:nvPr>
        </p:nvSpPr>
        <p:spPr>
          <a:xfrm>
            <a:off x="628650" y="1096587"/>
            <a:ext cx="7886700" cy="1409700"/>
          </a:xfrm>
        </p:spPr>
        <p:txBody>
          <a:bodyPr>
            <a:normAutofit/>
          </a:bodyPr>
          <a:lstStyle/>
          <a:p>
            <a:r>
              <a:rPr lang="en-GB" dirty="0">
                <a:latin typeface="+mj-lt"/>
              </a:rPr>
              <a:t>To sequence and describe the order of daily events.</a:t>
            </a:r>
          </a:p>
        </p:txBody>
      </p:sp>
      <p:sp>
        <p:nvSpPr>
          <p:cNvPr id="20" name="Content Placeholder 15"/>
          <p:cNvSpPr txBox="1">
            <a:spLocks/>
          </p:cNvSpPr>
          <p:nvPr/>
        </p:nvSpPr>
        <p:spPr>
          <a:xfrm>
            <a:off x="628650" y="3435630"/>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rtl="0">
              <a:lnSpc>
                <a:spcPct val="100000"/>
              </a:lnSpc>
              <a:spcBef>
                <a:spcPts val="1000"/>
              </a:spcBef>
              <a:spcAft>
                <a:spcPts val="0"/>
              </a:spcAft>
              <a:buClr>
                <a:srgbClr val="1C1C1C"/>
              </a:buClr>
              <a:buSzPts val="1800"/>
              <a:buFont typeface="Arial"/>
              <a:buChar char="•"/>
            </a:pPr>
            <a:r>
              <a:rPr lang="en-GB" b="0" i="0" u="none" dirty="0">
                <a:solidFill>
                  <a:srgbClr val="1C1C1C"/>
                </a:solidFill>
                <a:latin typeface="+mj-lt"/>
                <a:ea typeface="Arial"/>
                <a:cs typeface="Arial"/>
                <a:sym typeface="Arial"/>
              </a:rPr>
              <a:t>I can match events with times of the day. </a:t>
            </a:r>
          </a:p>
          <a:p>
            <a:pPr marL="228600" marR="0" lvl="0" indent="-228600" algn="l" rtl="0">
              <a:lnSpc>
                <a:spcPct val="100000"/>
              </a:lnSpc>
              <a:spcBef>
                <a:spcPts val="1000"/>
              </a:spcBef>
              <a:spcAft>
                <a:spcPts val="0"/>
              </a:spcAft>
              <a:buClr>
                <a:srgbClr val="1C1C1C"/>
              </a:buClr>
              <a:buSzPts val="1800"/>
              <a:buFont typeface="Arial"/>
              <a:buChar char="•"/>
            </a:pPr>
            <a:r>
              <a:rPr lang="en-GB" b="0" i="0" u="none" dirty="0">
                <a:solidFill>
                  <a:srgbClr val="1C1C1C"/>
                </a:solidFill>
                <a:latin typeface="+mj-lt"/>
                <a:ea typeface="Arial"/>
                <a:cs typeface="Arial"/>
                <a:sym typeface="Arial"/>
              </a:rPr>
              <a:t>I can sequence pictures to show the order of daily events.</a:t>
            </a:r>
          </a:p>
          <a:p>
            <a:pPr marL="228600" marR="0" lvl="0" indent="-228600" algn="l" rtl="0">
              <a:lnSpc>
                <a:spcPct val="100000"/>
              </a:lnSpc>
              <a:spcBef>
                <a:spcPts val="1000"/>
              </a:spcBef>
              <a:spcAft>
                <a:spcPts val="0"/>
              </a:spcAft>
              <a:buClr>
                <a:srgbClr val="1C1C1C"/>
              </a:buClr>
              <a:buSzPts val="1800"/>
              <a:buFont typeface="Arial"/>
              <a:buChar char="•"/>
            </a:pPr>
            <a:r>
              <a:rPr lang="en-GB" b="0" i="0" u="none" dirty="0">
                <a:solidFill>
                  <a:srgbClr val="1C1C1C"/>
                </a:solidFill>
                <a:latin typeface="+mj-lt"/>
                <a:ea typeface="Arial"/>
                <a:cs typeface="Arial"/>
                <a:sym typeface="Arial"/>
              </a:rPr>
              <a:t>I can use sequencing words to describe the order of daily events.</a:t>
            </a:r>
          </a:p>
          <a:p>
            <a:pPr marL="228600" marR="0" lvl="0" indent="-228600" algn="l" rtl="0">
              <a:lnSpc>
                <a:spcPct val="100000"/>
              </a:lnSpc>
              <a:spcBef>
                <a:spcPts val="1000"/>
              </a:spcBef>
              <a:spcAft>
                <a:spcPts val="0"/>
              </a:spcAft>
              <a:buClr>
                <a:srgbClr val="1C1C1C"/>
              </a:buClr>
              <a:buSzPts val="1800"/>
              <a:buFont typeface="Arial"/>
              <a:buChar char="•"/>
            </a:pPr>
            <a:r>
              <a:rPr lang="en-GB" b="0" i="0" u="none" dirty="0">
                <a:solidFill>
                  <a:srgbClr val="1C1C1C"/>
                </a:solidFill>
                <a:latin typeface="+mj-lt"/>
                <a:ea typeface="Arial"/>
                <a:cs typeface="Arial"/>
                <a:sym typeface="Arial"/>
              </a:rPr>
              <a:t>I can </a:t>
            </a:r>
            <a:r>
              <a:rPr lang="en-GB" dirty="0">
                <a:latin typeface="+mj-lt"/>
                <a:ea typeface="Arial"/>
                <a:cs typeface="Arial"/>
                <a:sym typeface="Arial"/>
              </a:rPr>
              <a:t>complete </a:t>
            </a:r>
            <a:r>
              <a:rPr lang="en-GB" b="0" i="0" u="none" dirty="0">
                <a:solidFill>
                  <a:srgbClr val="1C1C1C"/>
                </a:solidFill>
                <a:latin typeface="+mj-lt"/>
                <a:ea typeface="Arial"/>
                <a:cs typeface="Arial"/>
                <a:sym typeface="Arial"/>
              </a:rPr>
              <a:t>challenges relating to the sequence of daily events. </a:t>
            </a:r>
          </a:p>
        </p:txBody>
      </p:sp>
    </p:spTree>
    <p:extLst>
      <p:ext uri="{BB962C8B-B14F-4D97-AF65-F5344CB8AC3E}">
        <p14:creationId xmlns:p14="http://schemas.microsoft.com/office/powerpoint/2010/main" val="42080078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 Maths" id="{5A080BEF-A8A4-4673-BC86-8D6C0A75CDE7}" vid="{12CEBBAD-20D3-45E9-AD6E-D287C59A776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 - Maths</Template>
  <TotalTime>4133</TotalTime>
  <Words>1013</Words>
  <Application>Microsoft Office PowerPoint</Application>
  <PresentationFormat>On-screen Show (4:3)</PresentationFormat>
  <Paragraphs>173</Paragraphs>
  <Slides>24</Slides>
  <Notes>0</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Roboto</vt:lpstr>
      <vt:lpstr>Calibri</vt:lpstr>
      <vt:lpstr>Arial</vt:lpstr>
      <vt:lpstr>Twinkl</vt:lpstr>
      <vt:lpstr>Office Theme</vt:lpstr>
      <vt:lpstr>Disclaimer/s</vt:lpstr>
      <vt:lpstr>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Smith, Joe</dc:creator>
  <cp:lastModifiedBy>Michelle Wells</cp:lastModifiedBy>
  <cp:revision>340</cp:revision>
  <dcterms:created xsi:type="dcterms:W3CDTF">2021-11-26T14:00:41Z</dcterms:created>
  <dcterms:modified xsi:type="dcterms:W3CDTF">2023-06-20T08:05:30Z</dcterms:modified>
</cp:coreProperties>
</file>